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66" r:id="rId3"/>
    <p:sldId id="268" r:id="rId4"/>
    <p:sldId id="271" r:id="rId5"/>
    <p:sldId id="269" r:id="rId6"/>
    <p:sldId id="257" r:id="rId7"/>
    <p:sldId id="259" r:id="rId8"/>
    <p:sldId id="272" r:id="rId9"/>
    <p:sldId id="258" r:id="rId10"/>
    <p:sldId id="264" r:id="rId11"/>
    <p:sldId id="261" r:id="rId12"/>
    <p:sldId id="273" r:id="rId13"/>
    <p:sldId id="262" r:id="rId14"/>
    <p:sldId id="263" r:id="rId15"/>
    <p:sldId id="265"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4F"/>
    <a:srgbClr val="61B49D"/>
    <a:srgbClr val="E2E9EC"/>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4" autoAdjust="0"/>
    <p:restoredTop sz="94610"/>
  </p:normalViewPr>
  <p:slideViewPr>
    <p:cSldViewPr snapToGrid="0" snapToObjects="1">
      <p:cViewPr varScale="1">
        <p:scale>
          <a:sx n="102" d="100"/>
          <a:sy n="102" d="100"/>
        </p:scale>
        <p:origin x="70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1"/>
        <c:ser>
          <c:idx val="0"/>
          <c:order val="0"/>
          <c:tx>
            <c:strRef>
              <c:f>Sheet1!$B$1</c:f>
              <c:strCache>
                <c:ptCount val="1"/>
                <c:pt idx="0">
                  <c:v>Change in lending value</c:v>
                </c:pt>
              </c:strCache>
            </c:strRef>
          </c:tx>
          <c:invertIfNegative val="0"/>
          <c:dPt>
            <c:idx val="0"/>
            <c:invertIfNegative val="0"/>
            <c:bubble3D val="0"/>
            <c:spPr>
              <a:solidFill>
                <a:srgbClr val="002D4F"/>
              </a:solidFill>
              <a:ln>
                <a:noFill/>
              </a:ln>
            </c:spPr>
            <c:extLst>
              <c:ext xmlns:c16="http://schemas.microsoft.com/office/drawing/2014/chart" uri="{C3380CC4-5D6E-409C-BE32-E72D297353CC}">
                <c16:uniqueId val="{00000001-6599-4071-9464-A2A9B2640D69}"/>
              </c:ext>
            </c:extLst>
          </c:dPt>
          <c:dPt>
            <c:idx val="1"/>
            <c:invertIfNegative val="0"/>
            <c:bubble3D val="0"/>
            <c:spPr>
              <a:solidFill>
                <a:srgbClr val="F2A900"/>
              </a:solidFill>
              <a:ln>
                <a:noFill/>
              </a:ln>
            </c:spPr>
            <c:extLst>
              <c:ext xmlns:c16="http://schemas.microsoft.com/office/drawing/2014/chart" uri="{C3380CC4-5D6E-409C-BE32-E72D297353CC}">
                <c16:uniqueId val="{00000003-6599-4071-9464-A2A9B2640D69}"/>
              </c:ext>
            </c:extLst>
          </c:dPt>
          <c:dLbls>
            <c:numFmt formatCode="\+0%;\-0%;0%" sourceLinked="0"/>
            <c:spPr>
              <a:noFill/>
              <a:ln>
                <a:noFill/>
              </a:ln>
              <a:effectLst/>
            </c:spPr>
            <c:txPr>
              <a:bodyPr/>
              <a:lstStyle/>
              <a:p>
                <a:pPr>
                  <a:defRPr sz="1400" b="1">
                    <a:solidFill>
                      <a:srgbClr val="092B3A"/>
                    </a:solidFill>
                    <a:latin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Remortgages</c:v>
                </c:pt>
                <c:pt idx="1">
                  <c:v>House purchase</c:v>
                </c:pt>
              </c:strCache>
            </c:strRef>
          </c:cat>
          <c:val>
            <c:numRef>
              <c:f>Sheet1!$B$2:$B$3</c:f>
              <c:numCache>
                <c:formatCode>General</c:formatCode>
                <c:ptCount val="2"/>
                <c:pt idx="0">
                  <c:v>0.23</c:v>
                </c:pt>
                <c:pt idx="1">
                  <c:v>-0.01</c:v>
                </c:pt>
              </c:numCache>
            </c:numRef>
          </c:val>
          <c:extLst>
            <c:ext xmlns:c16="http://schemas.microsoft.com/office/drawing/2014/chart" uri="{C3380CC4-5D6E-409C-BE32-E72D297353CC}">
              <c16:uniqueId val="{00000004-6599-4071-9464-A2A9B2640D69}"/>
            </c:ext>
          </c:extLst>
        </c:ser>
        <c:dLbls>
          <c:dLblPos val="outEnd"/>
          <c:showLegendKey val="0"/>
          <c:showVal val="1"/>
          <c:showCatName val="0"/>
          <c:showSerName val="0"/>
          <c:showPercent val="0"/>
          <c:showBubbleSize val="0"/>
        </c:dLbls>
        <c:gapWidth val="65"/>
        <c:axId val="2068027336"/>
        <c:axId val="2113994440"/>
      </c:barChart>
      <c:catAx>
        <c:axId val="2068027336"/>
        <c:scaling>
          <c:orientation val="maxMin"/>
        </c:scaling>
        <c:delete val="0"/>
        <c:axPos val="l"/>
        <c:numFmt formatCode="General" sourceLinked="0"/>
        <c:majorTickMark val="none"/>
        <c:minorTickMark val="none"/>
        <c:tickLblPos val="low"/>
        <c:spPr>
          <a:ln>
            <a:noFill/>
          </a:ln>
        </c:spPr>
        <c:txPr>
          <a:bodyPr/>
          <a:lstStyle/>
          <a:p>
            <a:pPr>
              <a:defRPr sz="1250">
                <a:solidFill>
                  <a:srgbClr val="19323C"/>
                </a:solidFill>
                <a:latin typeface="Aptos"/>
              </a:defRPr>
            </a:pPr>
            <a:endParaRPr lang="en-US"/>
          </a:p>
        </c:txPr>
        <c:crossAx val="2113994440"/>
        <c:crosses val="autoZero"/>
        <c:auto val="1"/>
        <c:lblAlgn val="ctr"/>
        <c:lblOffset val="100"/>
        <c:noMultiLvlLbl val="0"/>
      </c:catAx>
      <c:valAx>
        <c:axId val="2113994440"/>
        <c:scaling>
          <c:orientation val="minMax"/>
          <c:max val="0.3"/>
          <c:min val="-0.05"/>
        </c:scaling>
        <c:delete val="0"/>
        <c:axPos val="t"/>
        <c:numFmt formatCode="General" sourceLinked="1"/>
        <c:majorTickMark val="none"/>
        <c:minorTickMark val="none"/>
        <c:tickLblPos val="none"/>
        <c:spPr>
          <a:ln>
            <a:noFill/>
          </a:ln>
        </c:spPr>
        <c:crossAx val="2068027336"/>
        <c:crosses val="autoZero"/>
        <c:crossBetween val="between"/>
        <c:majorUnit val="0.1"/>
      </c:valAx>
    </c:plotArea>
    <c:plotVisOnly val="1"/>
    <c:dispBlanksAs val="gap"/>
    <c:showDLblsOverMax val="1"/>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4161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[Sources]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[Sources]</a:t>
            </a:r>
          </a:p>
          <a:p>
            <a:r>
              <a:rPr lang="en-GB"/>
              <a:t>- Bank of England, Monetary Policy Summary and Minutes, 17 September 2026: https://www.bankofengland.co.uk/monetary-policy-summary-and-minutes/2026/september-2026</a:t>
            </a:r>
          </a:p>
          <a:p>
            <a:r>
              <a:rPr lang="en-GB"/>
              <a:t>- Bank of England, Interest rates and Bank Rate: our latest decision, updated 18 September 2026: https://www.bankofengland.co.uk/monetary-policy/the-interest-rate-bank-rate</a:t>
            </a:r>
          </a:p>
          <a:p>
            <a:r>
              <a:rPr lang="en-GB"/>
              <a:t>[/Sources]</a:t>
            </a:r>
          </a:p>
          <a:p>
            <a:endParaRPr lang="en-GB"/>
          </a:p>
          <a:p>
            <a:r>
              <a:rPr lang="en-GB"/>
              <a:t>Speaker cue: The cows on the previous slide disagree about the weather. The MPC is doing much the same. Six members held at 3.75%, but even within that majority the tone ranges from patient to increasingly hawkish. Three members already wanted 4.00%. The practical message for brokers is not to promise a straight-line fall in rates.</a:t>
            </a:r>
          </a:p>
          <a:p>
            <a:endParaRPr lang="en-GB"/>
          </a:p>
          <a:p>
            <a:endParaRPr lang="en-GB"/>
          </a:p>
          <a:p>
            <a:r>
              <a:rPr lang="en-GB"/>
              <a:t>Update as at 14 October 2026</a:t>
            </a:r>
          </a:p>
          <a:p>
            <a:r>
              <a:rPr lang="en-GB"/>
              <a:t>UK Finance’s 6 October review reports a global bond sell-off, driven by persistent inflation, higher oil prices and concerns over government finances. UK 30-year gilt yields briefly reached 6% at the start of October. These pressures feed into mortgage funding costs. A gilt yield is not a mortgage rate. Keep reviewing available deals rather than waiting for the next MPC announcement. September MPC figures remain unchanged. CPI 3.1% refers to August, rather than an undated current reading.</a:t>
            </a:r>
          </a:p>
          <a:p>
            <a:r>
              <a:rPr lang="en-GB"/>
              <a:t>[Sources]</a:t>
            </a:r>
          </a:p>
          <a:p>
            <a:r>
              <a:rPr lang="en-GB"/>
              <a:t>- https://www.ukfinance.org.uk/data-and-research/economic-insight/monthly-economic-review-october-2026</a:t>
            </a:r>
          </a:p>
          <a:p>
            <a:r>
              <a:rPr lang="en-GB"/>
              <a:t>- https://www.bankofengland.co.uk/monetary-policy-summary-and-minutes/2026/september-2026</a:t>
            </a:r>
          </a:p>
          <a:p>
            <a:r>
              <a:rPr lang="en-GB"/>
              <a:t>[/Sources]</a:t>
            </a:r>
          </a:p>
          <a:p>
            <a:endParaRPr lang="en-GB"/>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Text"/>
          <p:cNvSpPr>
            <a:spLocks noGrp="1"/>
          </p:cNvSpPr>
          <p:nvPr>
            <p:ph type="body" idx="1"/>
          </p:nvPr>
        </p:nvSpPr>
        <p:spPr/>
        <p:txBody>
          <a:bodyPr/>
          <a:lstStyle/>
          <a:p>
            <a:r>
              <a:t>Public sector net debt excluding public sector banks. August 2026: £2,985.5bn, rounded to £2.99trn, equivalent to 93.8% of GDP. Historical comparison approximately 36% before the 2008 financial crisis. User approved corrected comparison.</a:t>
            </a:r>
          </a:p>
          <a:p>
            <a:endParaRPr/>
          </a:p>
          <a:p>
            <a:r>
              <a:t>[Sources]</a:t>
            </a:r>
          </a:p>
          <a:p>
            <a:r>
              <a:t>ONS, Public sector finances, August 2026, released 22 September 2026: https://www.ons.gov.uk/economy/governmentpublicsectorandtaxes/publicsectorfinance/bulletins/publicsectorfinances/august2026</a:t>
            </a:r>
          </a:p>
          <a:p>
            <a:r>
              <a:t>ONS public sector finance: https://www.ons.gov.uk/economy/governmentpublicsectorandtaxes/publicsectorfinance</a:t>
            </a:r>
          </a:p>
          <a:p>
            <a:r>
              <a:t>BritClock, UK National Debt Live Counter (historical comparison): https://britclock.co.uk/economy/national-debt/</a:t>
            </a:r>
          </a:p>
          <a:p>
            <a:r>
              <a:t>[/Sources]</a:t>
            </a:r>
          </a:p>
          <a:p>
            <a:endParaRPr/>
          </a:p>
          <a:p>
            <a:r>
              <a:t>Refinancing example supplied by user. Annual interest on £100bn at 3% is £3bn, versus £5bn at 5%, an additional £2bn annually. Principal unchanged. Illustrative only.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2"/>
          <p:cNvSpPr>
            <a:spLocks noGrp="1"/>
          </p:cNvSpPr>
          <p:nvPr>
            <p:ph type="body" idx="1"/>
          </p:nvPr>
        </p:nvSpPr>
        <p:spPr/>
        <p:txBody>
          <a:bodyPr/>
          <a:lstStyle/>
          <a:p>
            <a:r>
              <a:t>Potential downside scenario, supplied by the presenter. This diagram is illustrative, not a forecast or a statement that every outcome is already occurring. It makes no numerical probability claim.</a:t>
            </a:r>
          </a:p>
          <a:p>
            <a:endParaRPr/>
          </a:p>
          <a:p>
            <a:r>
              <a:t>Speaking cue (about 45 seconds): Persistent high global bond yields can keep funding costs elevated. In this scenario that puts pressure on household spending and business investment, and weaker growth raises employment and arrears risks. Tighter credit could then reinforce the slowdown in housing and consumption. These effects need not happen one after another. Keep the emphasis on early client contact and affordability reviews rather than predicting a crisis.</a:t>
            </a:r>
          </a:p>
          <a:p>
            <a:endParaRPr/>
          </a:p>
          <a:p>
            <a:r>
              <a:t>[Sources]</a:t>
            </a:r>
          </a:p>
          <a:p>
            <a:r>
              <a:t>- Presenter-supplied economic risk chain, 15 October 2026. Wording softened to describe a conditional downside scenario.</a:t>
            </a:r>
          </a:p>
          <a:p>
            <a:r>
              <a:t>[/Sources]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[Sources]</a:t>
            </a:r>
          </a:p>
          <a:p>
            <a:r>
              <a:rPr lang="en-GB"/>
              <a:t>- UK Finance, Mortgage Market Forecasts 2026-2027: https://www.ukfinance.org.uk/data-and-research/data/mortgage-market-forecasts</a:t>
            </a:r>
          </a:p>
          <a:p>
            <a:r>
              <a:rPr lang="en-GB"/>
              <a:t>[/Sources]</a:t>
            </a:r>
          </a:p>
          <a:p>
            <a:endParaRPr lang="en-GB"/>
          </a:p>
          <a:p>
            <a:r>
              <a:rPr lang="en-GB"/>
              <a:t>Update as at 14 October 2026</a:t>
            </a:r>
          </a:p>
          <a:p>
            <a:r>
              <a:rPr lang="en-GB"/>
              <a:t>Retain the existing 2026 forecast figures. The forecast was published on 15 December 2025, not in October 2026. The figures should not be presented as year-to-date actuals.</a:t>
            </a:r>
          </a:p>
          <a:p>
            <a:r>
              <a:rPr lang="en-GB"/>
              <a:t>[Sources]</a:t>
            </a:r>
          </a:p>
          <a:p>
            <a:r>
              <a:rPr lang="en-GB"/>
              <a:t>- https://www.ukfinance.org.uk/data-and-research/data/mortgage-market-forecasts</a:t>
            </a:r>
          </a:p>
          <a:p>
            <a:r>
              <a:rPr lang="en-GB"/>
              <a:t>[/Sources]</a:t>
            </a:r>
          </a:p>
          <a:p>
            <a:endParaRPr lang="en-GB"/>
          </a:p>
          <a:p>
            <a:endParaRPr lang="en-GB"/>
          </a:p>
          <a:p>
            <a:r>
              <a:rPr lang="en-GB"/>
              <a:t>IMLA September 2026 update</a:t>
            </a:r>
          </a:p>
          <a:p>
            <a:r>
              <a:rPr lang="en-GB"/>
              <a:t>Reported total mortgage lending value in January–August 2026 was 7% higher than January–August 2025 (executive summary, printed page 1 / PDF page 2). Remortgage lending value rose 23% and house purchase lending value fell 1% over the same period (printed pages 8–9 / PDF pages 9–10). These are changes in lending value, not approval counts, and are not full-year forecasts. Chart uses the stated growth figures, not estimates digitised from a time-series image.</a:t>
            </a:r>
          </a:p>
          <a:p>
            <a:r>
              <a:rPr lang="en-GB"/>
              <a:t>Original speaker context: The market is not waiting for a boom. It is rewarding advisers who can re-engage, restructure and solve.</a:t>
            </a:r>
          </a:p>
          <a:p>
            <a:r>
              <a:rPr lang="en-GB"/>
              <a:t>[Sources]</a:t>
            </a:r>
          </a:p>
          <a:p>
            <a:r>
              <a:rPr lang="en-GB"/>
              <a:t>- Rob Thomas, IMLA Market Briefing: September 2026, user-supplied IMLA market briefing Sep 2026.pdf, executive summary and Mortgage lending section; underlying data credited to Bank of England.</a:t>
            </a:r>
          </a:p>
          <a:p>
            <a:r>
              <a:rPr lang="en-GB"/>
              <a:t>[/Sources]</a:t>
            </a:r>
          </a:p>
          <a:p>
            <a:endParaRPr lang="en-GB"/>
          </a:p>
          <a:p>
            <a:endParaRPr lang="en-GB"/>
          </a:p>
          <a:p>
            <a:r>
              <a:rPr lang="en-GB"/>
              <a:t>Product-transfer comparison update, 16 October 2026</a:t>
            </a:r>
          </a:p>
          <a:p>
            <a:r>
              <a:rPr lang="en-GB"/>
              <a:t>UK Finance forecasts £261bn of product transfers in 2026, up 2% year on year. These are dated full-year forecasts, not current actuals. Product transfers are internal switches and are separate from external remortgage lending. Do not add them to gross lending or interpret the £261bn as a share of lender books.</a:t>
            </a:r>
          </a:p>
          <a:p>
            <a:r>
              <a:rPr lang="en-GB"/>
              <a:t>Presenter context supplied by Grant: a healthy PT number is 25% of the book, with most lenders now pushing 45%+. These are the presenter's observations, not independently verified market benchmarks. The denominator and measurement period need confirmation before public numerical comparison. No claim that 25% is an industry standard appears on the slide.</a:t>
            </a:r>
          </a:p>
          <a:p>
            <a:r>
              <a:rPr lang="en-GB"/>
              <a:t>[Sources]</a:t>
            </a:r>
          </a:p>
          <a:p>
            <a:r>
              <a:rPr lang="en-GB"/>
              <a:t>- UK Finance, Modest growth forecast for mortgage lending in 2026, 15 December 2025: https://www.ukfinance.org.uk/news-and-insight/press-release/modest-growth-forecast-mortgage-lending-in-2026</a:t>
            </a:r>
          </a:p>
          <a:p>
            <a:r>
              <a:rPr lang="en-GB"/>
              <a:t>[/Sources]</a:t>
            </a:r>
          </a:p>
          <a:p>
            <a:endParaRPr lang="en-GB"/>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[Sources]</a:t>
            </a:r>
          </a:p>
          <a:p>
            <a:r>
              <a:rPr lang="en-GB"/>
              <a:t>- Bank of England monetary policy context: https://www.bankofengland.co.uk/monetary-policy-report/2026/february-2026</a:t>
            </a:r>
          </a:p>
          <a:p>
            <a:r>
              <a:rPr lang="en-GB"/>
              <a:t>- Aldermore, Specialist lending in 2026: https://www.aldermore.co.uk/intermediaries/mortgages/insights/specialist-lending-in-2026/</a:t>
            </a:r>
          </a:p>
          <a:p>
            <a:r>
              <a:rPr lang="en-GB"/>
              <a:t>- Visual on this slide was generated with Microsoft Copilot.</a:t>
            </a:r>
          </a:p>
          <a:p>
            <a:r>
              <a:rPr lang="en-GB"/>
              <a:t>[/Sources]</a:t>
            </a:r>
          </a:p>
          <a:p>
            <a:endParaRPr lang="en-GB"/>
          </a:p>
          <a:p>
            <a:r>
              <a:rPr lang="en-GB"/>
              <a:t>Update as at 14 October 2026</a:t>
            </a:r>
          </a:p>
          <a:p>
            <a:r>
              <a:rPr lang="en-GB"/>
              <a:t>England’s main Renters’ Rights Act tenancy reforms took effect on 1 May 2026, including the abolition of Section 21 and the move to assured periodic tenancies, subject to transitional provisions. Landlords should review possession and sale assumptions and take appropriate legal advice.</a:t>
            </a:r>
          </a:p>
          <a:p>
            <a:r>
              <a:rPr lang="en-GB"/>
              <a:t>Pricing can move in both directions. Financial Reporter reported on 14 October 2026 that NatWest cut selected residential and buy-to-let rates by up to 0.43 percentage points. This is a selected product change, not evidence that the whole market is falling. No Foundation product announcements are included.</a:t>
            </a:r>
          </a:p>
          <a:p>
            <a:r>
              <a:rPr lang="en-GB"/>
              <a:t>[Sources]</a:t>
            </a:r>
          </a:p>
          <a:p>
            <a:r>
              <a:rPr lang="en-GB"/>
              <a:t>- https://housinghub.campaign.gov.uk/renting-is-changing/</a:t>
            </a:r>
          </a:p>
          <a:p>
            <a:r>
              <a:rPr lang="en-GB"/>
              <a:t>- https://www.gov.uk/government/publications/the-renters-rights-act-information-sheet-2026</a:t>
            </a:r>
          </a:p>
          <a:p>
            <a:r>
              <a:rPr lang="en-GB"/>
              <a:t>- https://www.financialreporter.co.uk/mortgages</a:t>
            </a:r>
          </a:p>
          <a:p>
            <a:r>
              <a:rPr lang="en-GB"/>
              <a:t>[/Sources]</a:t>
            </a:r>
          </a:p>
          <a:p>
            <a:endParaRPr lang="en-GB"/>
          </a:p>
          <a:p>
            <a:endParaRPr lang="en-GB"/>
          </a:p>
          <a:p>
            <a:r>
              <a:rPr lang="en-GB"/>
              <a:t>Image: user-supplied portraits edited with AI to show both people together in cow costumes. Illustrative costume edit, not an original photograph of the event.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Text"/>
          <p:cNvSpPr>
            <a:spLocks noGrp="1"/>
          </p:cNvSpPr>
          <p:nvPr>
            <p:ph type="body" idx="1"/>
          </p:nvPr>
        </p:nvSpPr>
        <p:spPr/>
        <p:txBody>
          <a:bodyPr/>
          <a:lstStyle/>
          <a:p>
            <a:r>
              <a:t>Section divider. Image: AI-generated illustration in a photographic style of playful standing dairy cows, created for this presentation. Decorative image, not documentary evidence. Cover styling and authentic Foundation logo reused from slide 1.</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[Sources]</a:t>
            </a:r>
          </a:p>
          <a:p>
            <a:r>
              <a:rPr lang="en-GB"/>
              <a:t>- Foundation internal deck, &lt;File&gt;Induction-Day-2---MAY-26---With-Personas.pdf&lt;/File&gt;.</a:t>
            </a:r>
          </a:p>
          <a:p>
            <a:r>
              <a:rPr lang="en-GB"/>
              <a:t>- Visual on this slide was generated with Microsoft Copilot.</a:t>
            </a:r>
          </a:p>
          <a:p>
            <a:r>
              <a:rPr lang="en-GB"/>
              <a:t>[/Sources]</a:t>
            </a:r>
          </a:p>
          <a:p>
            <a:endParaRPr lang="en-GB"/>
          </a:p>
          <a:p>
            <a:r>
              <a:rPr lang="en-GB"/>
              <a:t>Image: AI-generated whimsical illustration of a builder cow, student cow and older cow couple. Decorative fictional characters, not documentary evidence.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[Sources]</a:t>
            </a:r>
          </a:p>
          <a:p>
            <a:r>
              <a:rPr lang="en-GB"/>
              <a:t>- Foundation internal proposition materials: &lt;File&gt;Market &amp; Proposition overview - Starling Bank v2.pptx&lt;/File&gt;.</a:t>
            </a:r>
          </a:p>
          <a:p>
            <a:r>
              <a:rPr lang="en-GB"/>
              <a:t>- Foundation internal bridging plan: &lt;File&gt;Regulated Bridging Launch Plan -LB 200526 v1.pptx&lt;/File&gt;.</a:t>
            </a:r>
          </a:p>
          <a:p>
            <a:r>
              <a:rPr lang="en-GB"/>
              <a:t>[/Sources]</a:t>
            </a:r>
          </a:p>
          <a:p>
            <a:endParaRPr lang="en-GB"/>
          </a:p>
          <a:p>
            <a:r>
              <a:rPr lang="en-GB"/>
              <a:t>2027 remortgage opportunity</a:t>
            </a:r>
          </a:p>
          <a:p>
            <a:r>
              <a:rPr lang="en-GB"/>
              <a:t>IMLA forecasts overall UK remortgage lending of £110 billion in 2027 in The new ‘normal’ – prospects for 2026 and 2027, published December 2025. This is a dated forecast, not a September 2026 revision. The forecast assumed falling interest rates and improving affordability. The figure refers to remortgage lending, not the total mortgage stock or product transfers. It overlaps with the £48bn gross buy-to-let lending forecast on slide 8 and must not be added to it.</a:t>
            </a:r>
          </a:p>
          <a:p>
            <a:r>
              <a:rPr lang="en-GB"/>
              <a:t>[Sources]</a:t>
            </a:r>
          </a:p>
          <a:p>
            <a:r>
              <a:rPr lang="en-GB"/>
              <a:t>- IMLA, The new ‘normal’ – prospects for 2026 and 2027, December 2025: https://www.imla.org.uk/perch/resources/publications/imla-the-new-normal-prospects-for-2026-and-2027.pdf</a:t>
            </a:r>
          </a:p>
          <a:p>
            <a:r>
              <a:rPr lang="en-GB"/>
              <a:t>- IMLA announcement, 16 December 2025: https://www.imla.org.uk/news/post.php?s=2025-12-16-imla-forecasts-sustained-growth-in-mortgage-lending-through-2026-and-2027</a:t>
            </a:r>
          </a:p>
          <a:p>
            <a:r>
              <a:rPr lang="en-GB"/>
              <a:t>[/Sources]</a:t>
            </a:r>
          </a:p>
          <a:p>
            <a:endParaRPr lang="en-GB"/>
          </a:p>
          <a:p>
            <a:endParaRPr lang="en-GB"/>
          </a:p>
          <a:p>
            <a:r>
              <a:rPr lang="en-GB"/>
              <a:t>[Sources]</a:t>
            </a:r>
          </a:p>
          <a:p>
            <a:r>
              <a:rPr lang="en-GB"/>
              <a:t>MHCLG, 26 September 2026: New first-time buyer scheme to be confirmed at Budget. https://www.gov.uk/government/news/new-first-time-buyer-scheme-to-be-confirmed-at-budget</a:t>
            </a:r>
          </a:p>
          <a:p>
            <a:r>
              <a:rPr lang="en-GB"/>
              <a:t>Your First Home is a proposed government equity loan scheme in England for eligible first-time buyers purchasing new-build homes from participating developers. Details, costs and implementation timelines remain subject to Budget confirmation as at 19 October 2026. Presented as a potential broker opportunity, not a live or guaranteed scheme.</a:t>
            </a:r>
          </a:p>
          <a:p>
            <a:r>
              <a:rPr lang="en-GB"/>
              <a:t>[/Sources]</a:t>
            </a:r>
          </a:p>
          <a:p>
            <a:endParaRPr lang="en-GB"/>
          </a:p>
          <a:p>
            <a:r>
              <a:rPr lang="en-GB"/>
              <a:t>Portfolio statistic supplied by presenter: average portfolio landlord holds 15.3 properties, up from 12.8 in Q4 2025. Current observation period and external source were not supplied.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[Sources]</a:t>
            </a:r>
          </a:p>
          <a:p>
            <a:r>
              <a:rPr lang="en-GB"/>
              <a:t>- Foundation internal file, &lt;File&gt;Paradigm interview questions - GH August 2026.docx&lt;/File&gt;.</a:t>
            </a:r>
          </a:p>
          <a:p>
            <a:r>
              <a:rPr lang="en-GB"/>
              <a:t>- Aldermore, Specialist lending in 2026: https://www.aldermore.co.uk/intermediaries/mortgages/insights/specialist-lending-in-2026/</a:t>
            </a:r>
          </a:p>
          <a:p>
            <a:r>
              <a:rPr lang="en-GB"/>
              <a:t>- Visual on this slide was generated with Microsoft Copilot.</a:t>
            </a:r>
          </a:p>
          <a:p>
            <a:r>
              <a:rPr lang="en-GB"/>
              <a:t>[/Sources]</a:t>
            </a:r>
          </a:p>
          <a:p>
            <a:endParaRPr lang="en-GB"/>
          </a:p>
          <a:p>
            <a:r>
              <a:rPr lang="en-GB"/>
              <a:t>Update as at 14 October 2026</a:t>
            </a:r>
          </a:p>
          <a:p>
            <a:r>
              <a:rPr lang="en-GB"/>
              <a:t>The government plans to start the “Register your rental property” service on 15 December 2026 in the West Midlands, followed by a regional rollout across England. This is the start of rollout, not a single registration deadline for all landlords. Deadlines depend on the property’s location, not the landlord’s residence.</a:t>
            </a:r>
          </a:p>
          <a:p>
            <a:r>
              <a:rPr lang="en-GB"/>
              <a:t>The government guidance specifies an annual £65 fee per property, with annual renewal. Landlords of assured or regulated tenancies must register themselves and their properties, with an exemption for supported exempt accommodation as specified in the guidance. Initially the requirement covers currently let properties or those becoming let during rollout. Further requirements for unoccupied properties before marketing are subject to future legislation.</a:t>
            </a:r>
          </a:p>
          <a:p>
            <a:r>
              <a:rPr lang="en-GB"/>
              <a:t>Speaker cue: Use this as another reason to reconnect with landlord clients, check the timetable for their properties and bring compliance costs into portfolio planning. Check the official regional deadline before advising an individual client.</a:t>
            </a:r>
          </a:p>
          <a:p>
            <a:r>
              <a:rPr lang="en-GB"/>
              <a:t>[Sources]</a:t>
            </a:r>
          </a:p>
          <a:p>
            <a:r>
              <a:rPr lang="en-GB"/>
              <a:t>- https://housinghub.campaign.gov.uk/renting-is-changing/get-ready-to-register/</a:t>
            </a:r>
          </a:p>
          <a:p>
            <a:r>
              <a:rPr lang="en-GB"/>
              <a:t>- https://www.gov.uk/government/news/stronger-protections-and-greater-confidence-for-renters</a:t>
            </a:r>
          </a:p>
          <a:p>
            <a:r>
              <a:rPr lang="en-GB"/>
              <a:t>[/Sources]</a:t>
            </a:r>
          </a:p>
          <a:p>
            <a:endParaRPr lang="en-GB"/>
          </a:p>
          <a:p>
            <a:endParaRPr lang="en-GB"/>
          </a:p>
          <a:p>
            <a:r>
              <a:rPr lang="en-GB"/>
              <a:t>IMLA September 2026 update</a:t>
            </a:r>
          </a:p>
          <a:p>
            <a:r>
              <a:rPr lang="en-GB"/>
              <a:t>Buy-to-let remortgage lending value rose 16% in January–July 2026 versus the same period in 2025. Buy-to-let house purchase lending rose 1% on the same basis. The detailed buy-to-let section specifies July as the endpoint (printed page 12 / PDF page 13). Do not describe these as January–August figures: the whole-market figures on slide 4 use a later endpoint. Existing Q2 sentiment figures are separate survey measures.</a:t>
            </a:r>
          </a:p>
          <a:p>
            <a:r>
              <a:rPr lang="en-GB"/>
              <a:t>Speaker context: Professionalisation is creating more advice-led borrowing. Refinancing growth is much stronger than purchase growth, giving brokers a reason to reconnect with existing landlord clients.</a:t>
            </a:r>
          </a:p>
          <a:p>
            <a:r>
              <a:rPr lang="en-GB"/>
              <a:t>[Sources]</a:t>
            </a:r>
          </a:p>
          <a:p>
            <a:r>
              <a:rPr lang="en-GB"/>
              <a:t>- Rob Thomas, IMLA Market Briefing: September 2026, user-supplied IMLA market briefing Sep 2026.pdf, Buy-to-let market, printed pages 11–12 / PDF pages 12–13; underlying data credited to UK Finance.</a:t>
            </a:r>
          </a:p>
          <a:p>
            <a:r>
              <a:rPr lang="en-GB"/>
              <a:t>[/Sources]</a:t>
            </a:r>
          </a:p>
          <a:p>
            <a:endParaRPr lang="en-GB"/>
          </a:p>
          <a:p>
            <a:endParaRPr lang="en-GB"/>
          </a:p>
          <a:p>
            <a:r>
              <a:rPr lang="en-GB"/>
              <a:t>Image: AI-generated fictional landlord cow holding house keys outside residential properties. Illustrative, not an official product photograph or endorsement.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es"/>
          <p:cNvSpPr>
            <a:spLocks noGrp="1"/>
          </p:cNvSpPr>
          <p:nvPr>
            <p:ph type="body" idx="1"/>
          </p:nvPr>
        </p:nvSpPr>
        <p:spPr/>
        <p:txBody>
          <a:bodyPr/>
          <a:lstStyle/>
          <a:p>
            <a:r>
              <a:t>General market options, not a statement that Foundation offers all three. No current rates, fee amounts or eligibility thresholds quoted.</a:t>
            </a:r>
          </a:p>
          <a:p>
            <a:r>
              <a:t>Sources accessed 19 October 2026:</a:t>
            </a:r>
          </a:p>
          <a:p>
            <a:r>
              <a:t>Like-for-like rental stress treatment: The Mortgage Works, Borrow more, 6 June 2025. https://www.themortgageworks.co.uk/intermediaries/news/borrow-more</a:t>
            </a:r>
          </a:p>
          <a:p>
            <a:r>
              <a:t>Top slicing: Accord Mortgages, Buy to Let Lending Criteria for top slicing. https://www.accordmortgages.com/w/btl/criteria/top-slicing</a:t>
            </a:r>
          </a:p>
          <a:p>
            <a:r>
              <a:t>Fixed-fee products: Property Reporter, Foundation Home Loans updates buy-to-let range with fixed-fee and green options, 23 October 2025. Historical example of the fee structure, not confirmation of current availability. https://www.propertyreporter.co.uk/foundation-home-loans-updates-buy-to-let-range-with-fixed-fee-and-green-options.html</a:t>
            </a:r>
          </a:p>
          <a:p>
            <a:r>
              <a:t>Broker comparison prompts are general considerations, not personalised financial advice.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2027 buy-to-let opportunity</a:t>
            </a:r>
          </a:p>
          <a:p>
            <a:r>
              <a:rPr lang="en-GB"/>
              <a:t>IMLA forecasts £48 billion of gross buy-to-let mortgage lending in calendar 2027. This measures annual lending flow, not the outstanding stock of buy-to-let mortgages or the value of rental properties. It is not a forecast of fixed-rate maturities.</a:t>
            </a:r>
          </a:p>
          <a:p>
            <a:r>
              <a:rPr lang="en-GB"/>
              <a:t>The forecast appears in The new ‘normal’ – prospects for 2026 and 2027, published December 2025, and was announced on 16 December 2025. It forecasts £44bn in 2026 and £48bn in 2027, including £14bn of house purchase lending in 2027. Do not label the £34bn difference as remortgages because gross lending may include other lending.</a:t>
            </a:r>
          </a:p>
          <a:p>
            <a:r>
              <a:rPr lang="en-GB"/>
              <a:t>Important caveat: the outlook assumed falling interest rates and improving affordability. The September 2026 market briefing describes a different rate environment. No revised 2027 buy-to-let total was found in the sources checked, so present £48bn as a dated planning reference rather than a refreshed forecast or guaranteed outcome.</a:t>
            </a:r>
          </a:p>
          <a:p>
            <a:r>
              <a:rPr lang="en-GB"/>
              <a:t>Broker message: start landlord conversations now for 2027 maturities. Assess rental cover, leverage and ownership structure, compare product transfers and remortgages, and review pricing and criteria through completion. Do not let a product transfer end the advice conversation.</a:t>
            </a:r>
          </a:p>
          <a:p>
            <a:r>
              <a:rPr lang="en-GB"/>
              <a:t>[Sources]</a:t>
            </a:r>
          </a:p>
          <a:p>
            <a:r>
              <a:rPr lang="en-GB"/>
              <a:t>- IMLA, The new ‘normal’ – prospects for 2026 and 2027, Rob Thomas, December 2025: https://www.imla.org.uk/perch/resources/publications/imla-the-new-normal-prospects-for-2026-and-2027.pdf</a:t>
            </a:r>
          </a:p>
          <a:p>
            <a:r>
              <a:rPr lang="en-GB"/>
              <a:t>- IMLA announcement, 16 December 2025: https://www.imla.org.uk/news/post.php?s=2025-12-16-imla-forecasts-sustained-growth-in-mortgage-lending-through-2026-and-2027</a:t>
            </a:r>
          </a:p>
          <a:p>
            <a:r>
              <a:rPr lang="en-GB"/>
              <a:t>- IMLA Market Briefing, September 2026: https://www.imla.org.uk/perch/resources/publications/imla-market-briefing-september-2026.pdf</a:t>
            </a:r>
          </a:p>
          <a:p>
            <a:r>
              <a:rPr lang="en-GB"/>
              <a:t>[/Sources]</a:t>
            </a:r>
          </a:p>
          <a:p>
            <a:endParaRPr lang="en-GB"/>
          </a:p>
          <a:p>
            <a:endParaRPr lang="en-GB"/>
          </a:p>
          <a:p>
            <a:r>
              <a:rPr lang="en-GB"/>
              <a:t>Overall 2027 refinancing forecast</a:t>
            </a:r>
          </a:p>
          <a:p>
            <a:r>
              <a:rPr lang="en-GB"/>
              <a:t>IMLA forecasts overall remortgage lending of £110bn in 2027, alongside £48bn of gross buy-to-let lending. These measures overlap: the overall remortgage category includes buy-to-let remortgages while gross buy-to-let lending includes both purchase and remortgage business and other lending. Do not add them or describe them as two separate market pools. Product transfers are a separate refinancing route and should not be implied to be included in the £110bn remortgage forecast. Both forecasts were published in December 2025 and assumed falling interest rates, so they are dated planning references rather than refreshed October 2026 forecasts.</a:t>
            </a:r>
          </a:p>
          <a:p>
            <a:r>
              <a:rPr lang="en-GB"/>
              <a:t>Speaker cue: The larger refinancing opportunity spans the whole client bank. Landlords have additional needs around rental cover, leverage and ownership structure.</a:t>
            </a:r>
          </a:p>
          <a:p>
            <a:r>
              <a:rPr lang="en-GB"/>
              <a:t>[Sources]</a:t>
            </a:r>
          </a:p>
          <a:p>
            <a:r>
              <a:rPr lang="en-GB"/>
              <a:t>- IMLA, The new normal – prospects for 2026 and 2027, December 2025: https://www.imla.org.uk/perch/resources/publications/imla-the-new-normal-prospects-for-2026-and-2027.pdf</a:t>
            </a:r>
          </a:p>
          <a:p>
            <a:r>
              <a:rPr lang="en-GB"/>
              <a:t>- IMLA, 16 December 2025 announcement: https://www.imla.org.uk/news/post.php?s=2025-12-16-imla-forecasts-sustained-growth-in-mortgage-lending-through-2026-and-2027</a:t>
            </a:r>
          </a:p>
          <a:p>
            <a:r>
              <a:rPr lang="en-GB"/>
              <a:t>[/Sources]</a:t>
            </a:r>
          </a:p>
          <a:p>
            <a:endParaRPr lang="en-GB"/>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[Sources]</a:t>
            </a:r>
          </a:p>
          <a:p>
            <a:r>
              <a:rPr lang="en-GB"/>
              <a:t>- Visual on this slide was generated with Microsoft Copilot.</a:t>
            </a:r>
          </a:p>
          <a:p>
            <a:r>
              <a:rPr lang="en-GB"/>
              <a:t>[/Sources]</a:t>
            </a:r>
          </a:p>
          <a:p>
            <a:endParaRPr lang="en-GB"/>
          </a:p>
          <a:p>
            <a:r>
              <a:rPr lang="en-GB"/>
              <a:t>Visual update: AI-edited decorative technology workspace, with no people. Not a product screenshot or documentary evidence.</a:t>
            </a:r>
          </a:p>
          <a:p>
            <a:endParaRPr lang="en-GB"/>
          </a:p>
          <a:p>
            <a:r>
              <a:rPr lang="en-GB"/>
              <a:t>Image: AI-generated fictional cow wearing Meta-style smart glasses and using a computer. Illustrative, not an official product photograph or endorsement.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[Sources]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4F6F7"/>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11B5AE"/>
          </a:solidFill>
          <a:ln w="12700">
            <a:solidFill>
              <a:srgbClr val="11B5AE"/>
            </a:solidFill>
            <a:prstDash val="solid"/>
          </a:ln>
        </p:spPr>
        <p:txBody>
          <a:bodyPr/>
          <a:lstStyle/>
          <a:p>
            <a:endParaRPr lang="en-GB"/>
          </a:p>
        </p:txBody>
      </p:sp>
      <p:sp>
        <p:nvSpPr>
          <p:cNvPr id="3" name="Text 1"/>
          <p:cNvSpPr/>
          <p:nvPr/>
        </p:nvSpPr>
        <p:spPr>
          <a:xfrm>
            <a:off x="502920" y="6528816"/>
            <a:ext cx="6583680" cy="146304"/>
          </a:xfrm>
          <a:prstGeom prst="rect">
            <a:avLst/>
          </a:prstGeom>
          <a:noFill/>
          <a:ln/>
        </p:spPr>
        <p:txBody>
          <a:bodyPr wrap="square" lIns="0" tIns="0" rIns="0" bIns="0" rtlCol="0" anchor="ctr"/>
          <a:lstStyle/>
          <a:p>
            <a:pPr marL="0" indent="0">
              <a:buNone/>
            </a:pPr>
            <a:r>
              <a:rPr lang="en-US" sz="800">
                <a:solidFill>
                  <a:srgbClr val="66747C"/>
                </a:solidFill>
                <a:latin typeface="Aptos" pitchFamily="34" charset="0"/>
                <a:ea typeface="Aptos" pitchFamily="34" charset="-122"/>
                <a:cs typeface="Aptos" pitchFamily="34" charset="-120"/>
              </a:rPr>
              <a:t>FOUNDATION  |  COMPLETE FS ANNUAL CONFERENCE</a:t>
            </a:r>
            <a:endParaRPr lang="en-US" sz="800"/>
          </a:p>
        </p:txBody>
      </p:sp>
      <p:sp>
        <p:nvSpPr>
          <p:cNvPr id="4" name="Text 2"/>
          <p:cNvSpPr/>
          <p:nvPr/>
        </p:nvSpPr>
        <p:spPr>
          <a:xfrm>
            <a:off x="8229600" y="6528816"/>
            <a:ext cx="3456432" cy="146304"/>
          </a:xfrm>
          <a:prstGeom prst="rect">
            <a:avLst/>
          </a:prstGeom>
          <a:noFill/>
          <a:ln/>
        </p:spPr>
        <p:txBody>
          <a:bodyPr wrap="square" lIns="0" tIns="0" rIns="0" bIns="0" rtlCol="0" anchor="ctr"/>
          <a:lstStyle/>
          <a:p>
            <a:pPr marL="0" indent="0" algn="r">
              <a:buNone/>
            </a:pPr>
            <a:r>
              <a:rPr lang="en-US" sz="800">
                <a:solidFill>
                  <a:srgbClr val="66747C"/>
                </a:solidFill>
                <a:latin typeface="Aptos" pitchFamily="34" charset="0"/>
                <a:ea typeface="Aptos" pitchFamily="34" charset="-122"/>
                <a:cs typeface="Aptos" pitchFamily="34" charset="-120"/>
              </a:rPr>
              <a:t>GRANT HENDRY  •  DIRECTOR OF SALES</a:t>
            </a:r>
            <a:endParaRPr lang="en-US" sz="800"/>
          </a:p>
        </p:txBody>
      </p:sp>
      <p:sp>
        <p:nvSpPr>
          <p:cNvPr id="25" name="Slide Number Placeholder 0"/>
          <p:cNvSpPr>
            <a:spLocks noGrp="1"/>
          </p:cNvSpPr>
          <p:nvPr>
            <p:ph type="sldNum" sz="quarter" idx="4294967295"/>
          </p:nvPr>
        </p:nvSpPr>
        <p:spPr>
          <a:xfrm>
            <a:off x="11750040" y="6510528"/>
            <a:ext cx="228600" cy="164592"/>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47C"/>
                </a:solidFill>
                <a:latin typeface="Aptos"/>
                <a:ea typeface="Aptos"/>
                <a:cs typeface="Aptos"/>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50040" y="6510528"/>
            <a:ext cx="228600" cy="164592"/>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47C"/>
                </a:solidFill>
                <a:latin typeface="Aptos"/>
                <a:ea typeface="Aptos"/>
                <a:cs typeface="Aptos"/>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D4F"/>
        </a:solidFill>
        <a:effectLst/>
      </p:bgPr>
    </p:bg>
    <p:spTree>
      <p:nvGrpSpPr>
        <p:cNvPr id="1" name=""/>
        <p:cNvGrpSpPr/>
        <p:nvPr/>
      </p:nvGrpSpPr>
      <p:grpSpPr>
        <a:xfrm>
          <a:off x="0" y="0"/>
          <a:ext cx="1" cy="1"/>
          <a:chOff x="0" y="0"/>
          <a:chExt cx="1" cy="1"/>
        </a:xfrm>
      </p:grpSpPr>
      <p:sp>
        <p:nvSpPr>
          <p:cNvPr id="4" name="Shape 1"/>
          <p:cNvSpPr/>
          <p:nvPr/>
        </p:nvSpPr>
        <p:spPr>
          <a:xfrm>
            <a:off x="64008" y="0"/>
            <a:ext cx="6492240" cy="6858000"/>
          </a:xfrm>
          <a:prstGeom prst="rect">
            <a:avLst/>
          </a:prstGeom>
          <a:solidFill>
            <a:srgbClr val="002D4F"/>
          </a:solidFill>
          <a:ln w="12700">
            <a:solidFill>
              <a:srgbClr val="092B3A">
                <a:alpha val="0"/>
              </a:srgbClr>
            </a:solidFill>
            <a:prstDash val="solid"/>
          </a:ln>
        </p:spPr>
        <p:txBody>
          <a:bodyPr/>
          <a:lstStyle/>
          <a:p>
            <a:endParaRPr lang="en-GB"/>
          </a:p>
        </p:txBody>
      </p:sp>
      <p:sp>
        <p:nvSpPr>
          <p:cNvPr id="5" name="Text 2"/>
          <p:cNvSpPr/>
          <p:nvPr/>
        </p:nvSpPr>
        <p:spPr>
          <a:xfrm>
            <a:off x="658368" y="658368"/>
            <a:ext cx="5303520" cy="274320"/>
          </a:xfrm>
          <a:prstGeom prst="rect">
            <a:avLst/>
          </a:prstGeom>
          <a:noFill/>
          <a:ln/>
        </p:spPr>
        <p:txBody>
          <a:bodyPr wrap="square" lIns="0" tIns="0" rIns="0" bIns="0" rtlCol="0" anchor="ctr"/>
          <a:lstStyle/>
          <a:p>
            <a:pPr marL="0" indent="0">
              <a:buNone/>
            </a:pPr>
            <a:r>
              <a:rPr lang="en-US" sz="1200" b="1" kern="0" spc="200" dirty="0">
                <a:solidFill>
                  <a:srgbClr val="11B5AE"/>
                </a:solidFill>
              </a:rPr>
              <a:t>THE SPECIALIST MARKET</a:t>
            </a:r>
            <a:endParaRPr lang="en-US" sz="1200" dirty="0"/>
          </a:p>
        </p:txBody>
      </p:sp>
      <p:sp>
        <p:nvSpPr>
          <p:cNvPr id="6" name="Text 3"/>
          <p:cNvSpPr/>
          <p:nvPr/>
        </p:nvSpPr>
        <p:spPr>
          <a:xfrm>
            <a:off x="658368" y="1143000"/>
            <a:ext cx="5486400" cy="1508760"/>
          </a:xfrm>
          <a:prstGeom prst="rect">
            <a:avLst/>
          </a:prstGeom>
          <a:noFill/>
          <a:ln/>
        </p:spPr>
        <p:txBody>
          <a:bodyPr wrap="square" lIns="0" tIns="0" rIns="0" bIns="0" rtlCol="0" anchor="ctr"/>
          <a:lstStyle/>
          <a:p>
            <a:pPr marL="0" indent="0">
              <a:buNone/>
            </a:pPr>
            <a:r>
              <a:rPr lang="en-US" sz="3600" b="1" dirty="0">
                <a:solidFill>
                  <a:srgbClr val="FFFFFF"/>
                </a:solidFill>
              </a:rPr>
              <a:t>Complexity</a:t>
            </a:r>
            <a:endParaRPr lang="en-US" sz="3600" dirty="0"/>
          </a:p>
          <a:p>
            <a:pPr marL="0" indent="0">
              <a:buNone/>
            </a:pPr>
            <a:r>
              <a:rPr lang="en-US" sz="3600" b="1" dirty="0">
                <a:solidFill>
                  <a:srgbClr val="FFFFFF"/>
                </a:solidFill>
              </a:rPr>
              <a:t>creates opportunity</a:t>
            </a:r>
            <a:endParaRPr lang="en-US" sz="3600" dirty="0"/>
          </a:p>
        </p:txBody>
      </p:sp>
      <p:sp>
        <p:nvSpPr>
          <p:cNvPr id="7" name="Text 4"/>
          <p:cNvSpPr/>
          <p:nvPr/>
        </p:nvSpPr>
        <p:spPr>
          <a:xfrm>
            <a:off x="694944" y="2907792"/>
            <a:ext cx="4892040" cy="822960"/>
          </a:xfrm>
          <a:prstGeom prst="rect">
            <a:avLst/>
          </a:prstGeom>
          <a:noFill/>
          <a:ln/>
        </p:spPr>
        <p:txBody>
          <a:bodyPr wrap="square" lIns="0" tIns="0" rIns="0" bIns="0" rtlCol="0" anchor="ctr"/>
          <a:lstStyle/>
          <a:p>
            <a:pPr marL="0" indent="0">
              <a:buNone/>
            </a:pPr>
            <a:r>
              <a:rPr lang="en-US" sz="1900" dirty="0">
                <a:solidFill>
                  <a:srgbClr val="E6F3F3"/>
                </a:solidFill>
              </a:rPr>
              <a:t>What is on the horizon, where the headwinds sit, and how brokers can win.</a:t>
            </a:r>
            <a:endParaRPr lang="en-US" sz="1900" dirty="0"/>
          </a:p>
        </p:txBody>
      </p:sp>
      <p:sp>
        <p:nvSpPr>
          <p:cNvPr id="8" name="Text 5"/>
          <p:cNvSpPr/>
          <p:nvPr/>
        </p:nvSpPr>
        <p:spPr>
          <a:xfrm>
            <a:off x="694944" y="5897880"/>
            <a:ext cx="5029200" cy="320040"/>
          </a:xfrm>
          <a:prstGeom prst="rect">
            <a:avLst/>
          </a:prstGeom>
          <a:noFill/>
          <a:ln/>
        </p:spPr>
        <p:txBody>
          <a:bodyPr wrap="square" lIns="0" tIns="0" rIns="0" bIns="0" rtlCol="0" anchor="ctr"/>
          <a:lstStyle/>
          <a:p>
            <a:pPr marL="0" indent="0">
              <a:buNone/>
            </a:pPr>
            <a:r>
              <a:rPr lang="en-US" sz="1400" b="1" dirty="0">
                <a:solidFill>
                  <a:srgbClr val="FFFFFF"/>
                </a:solidFill>
              </a:rPr>
              <a:t>Grant Hendry  |  Director of Sales, Foundation</a:t>
            </a:r>
            <a:endParaRPr lang="en-US" sz="1400" dirty="0"/>
          </a:p>
        </p:txBody>
      </p:sp>
      <p:sp>
        <p:nvSpPr>
          <p:cNvPr id="9" name="Text 6"/>
          <p:cNvSpPr/>
          <p:nvPr/>
        </p:nvSpPr>
        <p:spPr>
          <a:xfrm>
            <a:off x="694944" y="6254496"/>
            <a:ext cx="5029200" cy="237744"/>
          </a:xfrm>
          <a:prstGeom prst="rect">
            <a:avLst/>
          </a:prstGeom>
          <a:noFill/>
          <a:ln/>
        </p:spPr>
        <p:txBody>
          <a:bodyPr wrap="square" lIns="0" tIns="0" rIns="0" bIns="0" rtlCol="0" anchor="ctr"/>
          <a:lstStyle/>
          <a:p>
            <a:pPr marL="0" indent="0">
              <a:buNone/>
            </a:pPr>
            <a:r>
              <a:rPr lang="en-US" sz="1100" dirty="0">
                <a:solidFill>
                  <a:srgbClr val="C9D8DC"/>
                </a:solidFill>
              </a:rPr>
              <a:t>Complete FS Annual Conference  •  2026</a:t>
            </a:r>
            <a:endParaRPr lang="en-US" sz="1100" dirty="0"/>
          </a:p>
        </p:txBody>
      </p:sp>
      <p:pic>
        <p:nvPicPr>
          <p:cNvPr id="11" name="Picture 10" descr="A logo with white and blue stripes&#10;&#10;AI-generated content may be incorrect.">
            <a:extLst>
              <a:ext uri="{FF2B5EF4-FFF2-40B4-BE49-F238E27FC236}">
                <a16:creationId xmlns:a16="http://schemas.microsoft.com/office/drawing/2014/main" id="{F74629AC-13E0-EA17-051A-4AF821C846F6}"/>
              </a:ext>
            </a:extLst>
          </p:cNvPr>
          <p:cNvPicPr>
            <a:picLocks noChangeAspect="1"/>
          </p:cNvPicPr>
          <p:nvPr/>
        </p:nvPicPr>
        <p:blipFill>
          <a:blip r:embed="rId3"/>
          <a:srcRect t="7949"/>
          <a:stretch>
            <a:fillRect/>
          </a:stretch>
        </p:blipFill>
        <p:spPr>
          <a:xfrm>
            <a:off x="8874815" y="297014"/>
            <a:ext cx="3112434" cy="148828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epicts a field with several cows lying down, with a sky that transitions from clouds to clear skies, symbolizing the unpredictability of weather, and the text suggests the importance of adaptability.&#10;&#10;AI-generated content may be incorrect.">
            <a:extLst>
              <a:ext uri="{FF2B5EF4-FFF2-40B4-BE49-F238E27FC236}">
                <a16:creationId xmlns:a16="http://schemas.microsoft.com/office/drawing/2014/main" id="{A2C56F24-FB1A-D334-1A0D-2B805929D3D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499" y="-481090"/>
            <a:ext cx="12276499" cy="8184330"/>
          </a:xfrm>
          <a:prstGeom prst="rect">
            <a:avLst/>
          </a:prstGeom>
        </p:spPr>
      </p:pic>
    </p:spTree>
    <p:extLst>
      <p:ext uri="{BB962C8B-B14F-4D97-AF65-F5344CB8AC3E}">
        <p14:creationId xmlns:p14="http://schemas.microsoft.com/office/powerpoint/2010/main" val="2918278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48640" y="384048"/>
            <a:ext cx="1920240" cy="201168"/>
          </a:xfrm>
          <a:prstGeom prst="rect">
            <a:avLst/>
          </a:prstGeom>
          <a:noFill/>
          <a:ln/>
        </p:spPr>
        <p:txBody>
          <a:bodyPr wrap="square" lIns="0" tIns="0" rIns="0" bIns="0" rtlCol="0" anchor="ctr"/>
          <a:lstStyle/>
          <a:p>
            <a:pPr marL="0" indent="0">
              <a:buNone/>
            </a:pPr>
            <a:r>
              <a:rPr lang="en-US" sz="1050" b="1" kern="0" spc="200" dirty="0">
                <a:solidFill>
                  <a:srgbClr val="12B8B0"/>
                </a:solidFill>
              </a:rPr>
              <a:t>RATES OUTLOOK</a:t>
            </a:r>
            <a:endParaRPr lang="en-US" sz="1050" dirty="0"/>
          </a:p>
        </p:txBody>
      </p:sp>
      <p:sp>
        <p:nvSpPr>
          <p:cNvPr id="3" name="Text 1"/>
          <p:cNvSpPr/>
          <p:nvPr/>
        </p:nvSpPr>
        <p:spPr>
          <a:xfrm>
            <a:off x="548640" y="758952"/>
            <a:ext cx="10972800" cy="420624"/>
          </a:xfrm>
          <a:prstGeom prst="rect">
            <a:avLst/>
          </a:prstGeom>
          <a:noFill/>
          <a:ln/>
        </p:spPr>
        <p:txBody>
          <a:bodyPr wrap="square" lIns="0" tIns="0" rIns="0" bIns="0" rtlCol="0" anchor="ctr"/>
          <a:lstStyle/>
          <a:p>
            <a:pPr marL="0" indent="0">
              <a:buNone/>
            </a:pPr>
            <a:r>
              <a:rPr lang="en-US" sz="2550" b="1" dirty="0">
                <a:solidFill>
                  <a:srgbClr val="092B3A"/>
                </a:solidFill>
              </a:rPr>
              <a:t>MPC divided: hold today, but the risks are pointing up</a:t>
            </a:r>
            <a:endParaRPr lang="en-US" sz="2550" dirty="0"/>
          </a:p>
        </p:txBody>
      </p:sp>
      <p:sp>
        <p:nvSpPr>
          <p:cNvPr id="4" name="Text 2"/>
          <p:cNvSpPr/>
          <p:nvPr/>
        </p:nvSpPr>
        <p:spPr>
          <a:xfrm>
            <a:off x="548640" y="1325880"/>
            <a:ext cx="10972800" cy="228600"/>
          </a:xfrm>
          <a:prstGeom prst="rect">
            <a:avLst/>
          </a:prstGeom>
          <a:noFill/>
          <a:ln/>
        </p:spPr>
        <p:txBody>
          <a:bodyPr wrap="square" lIns="0" tIns="0" rIns="0" bIns="0" rtlCol="0" anchor="ctr"/>
          <a:lstStyle/>
          <a:p>
            <a:pPr marL="0" indent="0">
              <a:buNone/>
            </a:pPr>
            <a:r>
              <a:rPr lang="en-US" sz="1400" dirty="0">
                <a:solidFill>
                  <a:srgbClr val="687881"/>
                </a:solidFill>
              </a:rPr>
              <a:t>Position at </a:t>
            </a:r>
            <a:r>
              <a:rPr lang="en-US" sz="1400">
                <a:solidFill>
                  <a:srgbClr val="687881"/>
                </a:solidFill>
              </a:rPr>
              <a:t>14 October </a:t>
            </a:r>
            <a:r>
              <a:rPr lang="en-US" sz="1400" dirty="0">
                <a:solidFill>
                  <a:srgbClr val="687881"/>
                </a:solidFill>
              </a:rPr>
              <a:t>2026</a:t>
            </a:r>
            <a:r>
              <a:rPr lang="en-US" sz="1400">
                <a:solidFill>
                  <a:srgbClr val="687881"/>
                </a:solidFill>
              </a:rPr>
              <a:t>. Global bond-market pressure is feeding into mortgage costs</a:t>
            </a:r>
            <a:r>
              <a:rPr lang="en-US" sz="1400" dirty="0">
                <a:solidFill>
                  <a:srgbClr val="687881"/>
                </a:solidFill>
              </a:rPr>
              <a:t>.</a:t>
            </a:r>
            <a:endParaRPr lang="en-US" sz="1400" dirty="0"/>
          </a:p>
        </p:txBody>
      </p:sp>
      <p:sp>
        <p:nvSpPr>
          <p:cNvPr id="5" name="Shape 3"/>
          <p:cNvSpPr/>
          <p:nvPr/>
        </p:nvSpPr>
        <p:spPr>
          <a:xfrm>
            <a:off x="594360" y="1719072"/>
            <a:ext cx="3611880" cy="4297680"/>
          </a:xfrm>
          <a:prstGeom prst="roundRect">
            <a:avLst>
              <a:gd name="adj" fmla="val 2025"/>
            </a:avLst>
          </a:prstGeom>
          <a:solidFill>
            <a:srgbClr val="002D4F"/>
          </a:solidFill>
          <a:ln w="12700">
            <a:solidFill>
              <a:srgbClr val="092B3A"/>
            </a:solidFill>
            <a:prstDash val="solid"/>
          </a:ln>
          <a:effectLst>
            <a:outerShdw blurRad="16510" dist="6350" dir="2700000" algn="bl" rotWithShape="0">
              <a:srgbClr val="000000">
                <a:alpha val="12000"/>
              </a:srgbClr>
            </a:outerShdw>
          </a:effectLst>
        </p:spPr>
        <p:txBody>
          <a:bodyPr/>
          <a:lstStyle/>
          <a:p>
            <a:endParaRPr lang="en-GB"/>
          </a:p>
        </p:txBody>
      </p:sp>
      <p:sp>
        <p:nvSpPr>
          <p:cNvPr id="6" name="Text 4"/>
          <p:cNvSpPr/>
          <p:nvPr/>
        </p:nvSpPr>
        <p:spPr>
          <a:xfrm>
            <a:off x="960120" y="2084832"/>
            <a:ext cx="2880360" cy="640080"/>
          </a:xfrm>
          <a:prstGeom prst="rect">
            <a:avLst/>
          </a:prstGeom>
          <a:noFill/>
          <a:ln/>
        </p:spPr>
        <p:txBody>
          <a:bodyPr wrap="square" lIns="0" tIns="0" rIns="0" bIns="0" rtlCol="0" anchor="ctr"/>
          <a:lstStyle/>
          <a:p>
            <a:pPr marL="0" indent="0" algn="ctr">
              <a:buNone/>
            </a:pPr>
            <a:r>
              <a:rPr lang="en-US" sz="3900" b="1" dirty="0">
                <a:solidFill>
                  <a:srgbClr val="FFFFFF"/>
                </a:solidFill>
              </a:rPr>
              <a:t>3.75%</a:t>
            </a:r>
            <a:endParaRPr lang="en-US" sz="3900" dirty="0"/>
          </a:p>
        </p:txBody>
      </p:sp>
      <p:sp>
        <p:nvSpPr>
          <p:cNvPr id="7" name="Text 5"/>
          <p:cNvSpPr/>
          <p:nvPr/>
        </p:nvSpPr>
        <p:spPr>
          <a:xfrm>
            <a:off x="960120" y="2788920"/>
            <a:ext cx="2880360" cy="228600"/>
          </a:xfrm>
          <a:prstGeom prst="rect">
            <a:avLst/>
          </a:prstGeom>
          <a:noFill/>
          <a:ln/>
        </p:spPr>
        <p:txBody>
          <a:bodyPr wrap="square" lIns="0" tIns="0" rIns="0" bIns="0" rtlCol="0" anchor="ctr"/>
          <a:lstStyle/>
          <a:p>
            <a:pPr marL="0" indent="0" algn="ctr">
              <a:buNone/>
            </a:pPr>
            <a:r>
              <a:rPr lang="en-US" sz="1400" dirty="0">
                <a:solidFill>
                  <a:srgbClr val="D6E3E6"/>
                </a:solidFill>
              </a:rPr>
              <a:t>current Bank Rate</a:t>
            </a:r>
            <a:endParaRPr lang="en-US" sz="1400" dirty="0"/>
          </a:p>
        </p:txBody>
      </p:sp>
      <p:sp>
        <p:nvSpPr>
          <p:cNvPr id="8" name="Shape 6"/>
          <p:cNvSpPr/>
          <p:nvPr/>
        </p:nvSpPr>
        <p:spPr>
          <a:xfrm>
            <a:off x="1143000" y="3246120"/>
            <a:ext cx="2514600" cy="1"/>
          </a:xfrm>
          <a:prstGeom prst="line">
            <a:avLst/>
          </a:prstGeom>
          <a:noFill/>
          <a:ln w="27940">
            <a:solidFill>
              <a:srgbClr val="12B8B0"/>
            </a:solidFill>
            <a:prstDash val="solid"/>
          </a:ln>
        </p:spPr>
        <p:txBody>
          <a:bodyPr/>
          <a:lstStyle/>
          <a:p>
            <a:endParaRPr lang="en-GB"/>
          </a:p>
        </p:txBody>
      </p:sp>
      <p:sp>
        <p:nvSpPr>
          <p:cNvPr id="9" name="Text 7"/>
          <p:cNvSpPr/>
          <p:nvPr/>
        </p:nvSpPr>
        <p:spPr>
          <a:xfrm>
            <a:off x="914400" y="3547872"/>
            <a:ext cx="2971800" cy="310896"/>
          </a:xfrm>
          <a:prstGeom prst="rect">
            <a:avLst/>
          </a:prstGeom>
          <a:noFill/>
          <a:ln/>
        </p:spPr>
        <p:txBody>
          <a:bodyPr wrap="square" lIns="0" tIns="0" rIns="0" bIns="0" rtlCol="0" anchor="ctr"/>
          <a:lstStyle/>
          <a:p>
            <a:pPr marL="0" indent="0" algn="ctr">
              <a:buNone/>
            </a:pPr>
            <a:r>
              <a:rPr lang="en-US" sz="2000" b="1" dirty="0">
                <a:solidFill>
                  <a:srgbClr val="FFFFFF"/>
                </a:solidFill>
              </a:rPr>
              <a:t>6–3 HOLD</a:t>
            </a:r>
            <a:endParaRPr lang="en-US" sz="2000" dirty="0"/>
          </a:p>
        </p:txBody>
      </p:sp>
      <p:sp>
        <p:nvSpPr>
          <p:cNvPr id="10" name="Text 8"/>
          <p:cNvSpPr/>
          <p:nvPr/>
        </p:nvSpPr>
        <p:spPr>
          <a:xfrm>
            <a:off x="914400" y="3913632"/>
            <a:ext cx="2971800" cy="228600"/>
          </a:xfrm>
          <a:prstGeom prst="rect">
            <a:avLst/>
          </a:prstGeom>
          <a:noFill/>
          <a:ln/>
        </p:spPr>
        <p:txBody>
          <a:bodyPr wrap="square" lIns="0" tIns="0" rIns="0" bIns="0" rtlCol="0" anchor="ctr"/>
          <a:lstStyle/>
          <a:p>
            <a:pPr marL="0" indent="0" algn="ctr">
              <a:buNone/>
            </a:pPr>
            <a:r>
              <a:rPr lang="en-US" sz="1150" dirty="0">
                <a:solidFill>
                  <a:srgbClr val="D6E3E6"/>
                </a:solidFill>
              </a:rPr>
              <a:t>Three members preferred 4.00%</a:t>
            </a:r>
            <a:endParaRPr lang="en-US" sz="1150" dirty="0"/>
          </a:p>
        </p:txBody>
      </p:sp>
      <p:sp>
        <p:nvSpPr>
          <p:cNvPr id="11" name="Text 9"/>
          <p:cNvSpPr/>
          <p:nvPr/>
        </p:nvSpPr>
        <p:spPr>
          <a:xfrm>
            <a:off x="960120" y="4370832"/>
            <a:ext cx="2880360" cy="658368"/>
          </a:xfrm>
          <a:prstGeom prst="rect">
            <a:avLst/>
          </a:prstGeom>
          <a:noFill/>
          <a:ln/>
        </p:spPr>
        <p:txBody>
          <a:bodyPr wrap="square" lIns="0" tIns="0" rIns="0" bIns="0" rtlCol="0" anchor="ctr"/>
          <a:lstStyle/>
          <a:p>
            <a:pPr marL="0" indent="0" algn="ctr">
              <a:buNone/>
            </a:pPr>
            <a:r>
              <a:rPr lang="en-US" sz="1750" b="1" dirty="0">
                <a:solidFill>
                  <a:srgbClr val="FFFFFF"/>
                </a:solidFill>
              </a:rPr>
              <a:t>Next MPC decision</a:t>
            </a:r>
            <a:endParaRPr lang="en-US" sz="1750" dirty="0"/>
          </a:p>
          <a:p>
            <a:pPr marL="0" indent="0" algn="ctr">
              <a:buNone/>
            </a:pPr>
            <a:r>
              <a:rPr lang="en-US" sz="1750" b="1" dirty="0">
                <a:solidFill>
                  <a:srgbClr val="FFFFFF"/>
                </a:solidFill>
              </a:rPr>
              <a:t>5 November 2026</a:t>
            </a:r>
            <a:endParaRPr lang="en-US" sz="1750" dirty="0"/>
          </a:p>
        </p:txBody>
      </p:sp>
      <p:sp>
        <p:nvSpPr>
          <p:cNvPr id="12" name="Text 10"/>
          <p:cNvSpPr/>
          <p:nvPr/>
        </p:nvSpPr>
        <p:spPr>
          <a:xfrm>
            <a:off x="914400" y="5230368"/>
            <a:ext cx="2971800" cy="566928"/>
          </a:xfrm>
          <a:prstGeom prst="rect">
            <a:avLst/>
          </a:prstGeom>
          <a:noFill/>
          <a:ln/>
        </p:spPr>
        <p:txBody>
          <a:bodyPr wrap="square" lIns="0" tIns="0" rIns="0" bIns="0" rtlCol="0" anchor="ctr"/>
          <a:lstStyle/>
          <a:p>
            <a:pPr marL="0" indent="0" algn="ctr">
              <a:buNone/>
            </a:pPr>
            <a:r>
              <a:rPr lang="en-US" sz="1050">
                <a:solidFill>
                  <a:srgbClr val="D6E3E6"/>
                </a:solidFill>
              </a:rPr>
              <a:t>CPI</a:t>
            </a:r>
            <a:r>
              <a:rPr lang="en-US" sz="1050" dirty="0">
                <a:solidFill>
                  <a:srgbClr val="D6E3E6"/>
                </a:solidFill>
              </a:rPr>
              <a:t>: 3.1% </a:t>
            </a:r>
            <a:r>
              <a:rPr lang="en-US" sz="1050">
                <a:solidFill>
                  <a:srgbClr val="D6E3E6"/>
                </a:solidFill>
              </a:rPr>
              <a:t>in August 2026</a:t>
            </a:r>
            <a:endParaRPr lang="en-US" sz="1050" dirty="0"/>
          </a:p>
          <a:p>
            <a:pPr marL="0" indent="0" algn="ctr">
              <a:buNone/>
            </a:pPr>
            <a:r>
              <a:rPr lang="en-US" sz="1050" dirty="0">
                <a:solidFill>
                  <a:srgbClr val="D6E3E6"/>
                </a:solidFill>
              </a:rPr>
              <a:t>BoE projection: ~3.75% in Q4 2026</a:t>
            </a:r>
            <a:endParaRPr lang="en-US" sz="1050" dirty="0"/>
          </a:p>
          <a:p>
            <a:pPr marL="0" indent="0" algn="ctr">
              <a:buNone/>
            </a:pPr>
            <a:r>
              <a:rPr lang="en-US" sz="1050" dirty="0">
                <a:solidFill>
                  <a:srgbClr val="D6E3E6"/>
                </a:solidFill>
              </a:rPr>
              <a:t>and slightly above 4% in Q1 2027</a:t>
            </a:r>
            <a:endParaRPr lang="en-US" sz="1050" dirty="0"/>
          </a:p>
        </p:txBody>
      </p:sp>
      <p:sp>
        <p:nvSpPr>
          <p:cNvPr id="13" name="Text 11"/>
          <p:cNvSpPr/>
          <p:nvPr/>
        </p:nvSpPr>
        <p:spPr>
          <a:xfrm>
            <a:off x="4617720" y="1783080"/>
            <a:ext cx="4846320" cy="292608"/>
          </a:xfrm>
          <a:prstGeom prst="rect">
            <a:avLst/>
          </a:prstGeom>
          <a:noFill/>
          <a:ln/>
        </p:spPr>
        <p:txBody>
          <a:bodyPr wrap="square" lIns="0" tIns="0" rIns="0" bIns="0" rtlCol="0" anchor="ctr"/>
          <a:lstStyle/>
          <a:p>
            <a:pPr marL="0" indent="0">
              <a:buNone/>
            </a:pPr>
            <a:r>
              <a:rPr lang="en-US" sz="1900" b="1" dirty="0">
                <a:solidFill>
                  <a:srgbClr val="092B3A"/>
                </a:solidFill>
              </a:rPr>
              <a:t>What MPC members are signalling</a:t>
            </a:r>
            <a:endParaRPr lang="en-US" sz="1900" dirty="0"/>
          </a:p>
        </p:txBody>
      </p:sp>
      <p:sp>
        <p:nvSpPr>
          <p:cNvPr id="14" name="Text 12"/>
          <p:cNvSpPr/>
          <p:nvPr/>
        </p:nvSpPr>
        <p:spPr>
          <a:xfrm>
            <a:off x="4617720" y="2139696"/>
            <a:ext cx="6309360" cy="228600"/>
          </a:xfrm>
          <a:prstGeom prst="rect">
            <a:avLst/>
          </a:prstGeom>
          <a:noFill/>
          <a:ln/>
        </p:spPr>
        <p:txBody>
          <a:bodyPr wrap="square" lIns="0" tIns="0" rIns="0" bIns="0" rtlCol="0" anchor="ctr"/>
          <a:lstStyle/>
          <a:p>
            <a:pPr marL="0" indent="0">
              <a:buNone/>
            </a:pPr>
            <a:r>
              <a:rPr lang="en-US" sz="1250" dirty="0">
                <a:solidFill>
                  <a:srgbClr val="687881"/>
                </a:solidFill>
              </a:rPr>
              <a:t>The same evidence is producing three different policy instincts.</a:t>
            </a:r>
            <a:endParaRPr lang="en-US" sz="1250" dirty="0"/>
          </a:p>
        </p:txBody>
      </p:sp>
      <p:sp>
        <p:nvSpPr>
          <p:cNvPr id="15" name="Shape 13"/>
          <p:cNvSpPr/>
          <p:nvPr/>
        </p:nvSpPr>
        <p:spPr>
          <a:xfrm>
            <a:off x="4617720" y="2542032"/>
            <a:ext cx="6995160" cy="859536"/>
          </a:xfrm>
          <a:prstGeom prst="roundRect">
            <a:avLst>
              <a:gd name="adj" fmla="val 5319"/>
            </a:avLst>
          </a:prstGeom>
          <a:solidFill>
            <a:srgbClr val="FFFFFF"/>
          </a:solidFill>
          <a:ln w="10160">
            <a:solidFill>
              <a:srgbClr val="D2DDE1"/>
            </a:solidFill>
            <a:prstDash val="solid"/>
          </a:ln>
          <a:effectLst/>
        </p:spPr>
        <p:txBody>
          <a:bodyPr/>
          <a:lstStyle/>
          <a:p>
            <a:endParaRPr lang="en-GB"/>
          </a:p>
        </p:txBody>
      </p:sp>
      <p:sp>
        <p:nvSpPr>
          <p:cNvPr id="16" name="Shape 14"/>
          <p:cNvSpPr/>
          <p:nvPr/>
        </p:nvSpPr>
        <p:spPr>
          <a:xfrm>
            <a:off x="4617720" y="2542032"/>
            <a:ext cx="73152" cy="859536"/>
          </a:xfrm>
          <a:prstGeom prst="rect">
            <a:avLst/>
          </a:prstGeom>
          <a:solidFill>
            <a:srgbClr val="E7A91A"/>
          </a:solidFill>
          <a:ln w="12700">
            <a:solidFill>
              <a:srgbClr val="E7A91A"/>
            </a:solidFill>
            <a:prstDash val="solid"/>
          </a:ln>
        </p:spPr>
        <p:txBody>
          <a:bodyPr/>
          <a:lstStyle/>
          <a:p>
            <a:endParaRPr lang="en-GB"/>
          </a:p>
        </p:txBody>
      </p:sp>
      <p:sp>
        <p:nvSpPr>
          <p:cNvPr id="17" name="Text 15"/>
          <p:cNvSpPr/>
          <p:nvPr/>
        </p:nvSpPr>
        <p:spPr>
          <a:xfrm>
            <a:off x="4828032" y="2679192"/>
            <a:ext cx="1234440" cy="182880"/>
          </a:xfrm>
          <a:prstGeom prst="rect">
            <a:avLst/>
          </a:prstGeom>
          <a:noFill/>
          <a:ln/>
        </p:spPr>
        <p:txBody>
          <a:bodyPr wrap="square" lIns="0" tIns="0" rIns="0" bIns="0" rtlCol="0" anchor="ctr"/>
          <a:lstStyle/>
          <a:p>
            <a:pPr marL="0" indent="0">
              <a:buNone/>
            </a:pPr>
            <a:r>
              <a:rPr lang="en-US" sz="1050" b="1" dirty="0">
                <a:solidFill>
                  <a:srgbClr val="E7A91A"/>
                </a:solidFill>
              </a:rPr>
              <a:t>HOLD, BUT READY</a:t>
            </a:r>
            <a:endParaRPr lang="en-US" sz="1050" dirty="0"/>
          </a:p>
        </p:txBody>
      </p:sp>
      <p:sp>
        <p:nvSpPr>
          <p:cNvPr id="18" name="Text 16"/>
          <p:cNvSpPr/>
          <p:nvPr/>
        </p:nvSpPr>
        <p:spPr>
          <a:xfrm>
            <a:off x="6144768" y="2651760"/>
            <a:ext cx="1143000" cy="201168"/>
          </a:xfrm>
          <a:prstGeom prst="rect">
            <a:avLst/>
          </a:prstGeom>
          <a:noFill/>
          <a:ln/>
        </p:spPr>
        <p:txBody>
          <a:bodyPr wrap="square" lIns="0" tIns="0" rIns="0" bIns="0" rtlCol="0" anchor="ctr"/>
          <a:lstStyle/>
          <a:p>
            <a:pPr marL="0" indent="0">
              <a:buNone/>
            </a:pPr>
            <a:r>
              <a:rPr lang="en-US" sz="1200" b="1" dirty="0">
                <a:solidFill>
                  <a:srgbClr val="092B3A"/>
                </a:solidFill>
              </a:rPr>
              <a:t>Andrew Bailey</a:t>
            </a:r>
            <a:endParaRPr lang="en-US" sz="1200" dirty="0"/>
          </a:p>
        </p:txBody>
      </p:sp>
      <p:sp>
        <p:nvSpPr>
          <p:cNvPr id="19" name="Text 17"/>
          <p:cNvSpPr/>
          <p:nvPr/>
        </p:nvSpPr>
        <p:spPr>
          <a:xfrm>
            <a:off x="7424928" y="2651760"/>
            <a:ext cx="3913632" cy="219456"/>
          </a:xfrm>
          <a:prstGeom prst="rect">
            <a:avLst/>
          </a:prstGeom>
          <a:noFill/>
          <a:ln/>
        </p:spPr>
        <p:txBody>
          <a:bodyPr wrap="square" lIns="0" tIns="0" rIns="0" bIns="0" rtlCol="0" anchor="ctr">
            <a:normAutofit/>
          </a:bodyPr>
          <a:lstStyle/>
          <a:p>
            <a:pPr marL="0" indent="0">
              <a:buNone/>
            </a:pPr>
            <a:r>
              <a:rPr lang="en-US" sz="1150" i="1" dirty="0">
                <a:solidFill>
                  <a:srgbClr val="092B3A"/>
                </a:solidFill>
              </a:rPr>
              <a:t>“If the conflict persists ... policy may have to tighten.”</a:t>
            </a:r>
            <a:endParaRPr lang="en-US" sz="1150" dirty="0"/>
          </a:p>
        </p:txBody>
      </p:sp>
      <p:sp>
        <p:nvSpPr>
          <p:cNvPr id="20" name="Text 18"/>
          <p:cNvSpPr/>
          <p:nvPr/>
        </p:nvSpPr>
        <p:spPr>
          <a:xfrm>
            <a:off x="6144768" y="3017520"/>
            <a:ext cx="5193792" cy="182880"/>
          </a:xfrm>
          <a:prstGeom prst="rect">
            <a:avLst/>
          </a:prstGeom>
          <a:noFill/>
          <a:ln/>
        </p:spPr>
        <p:txBody>
          <a:bodyPr wrap="square" lIns="0" tIns="0" rIns="0" bIns="0" rtlCol="0" anchor="ctr"/>
          <a:lstStyle/>
          <a:p>
            <a:pPr marL="0" indent="0">
              <a:buNone/>
            </a:pPr>
            <a:r>
              <a:rPr lang="en-US" sz="1050" dirty="0">
                <a:solidFill>
                  <a:srgbClr val="687881"/>
                </a:solidFill>
              </a:rPr>
              <a:t>Hold now; the bar for a future rise is falling.</a:t>
            </a:r>
            <a:endParaRPr lang="en-US" sz="1050" dirty="0"/>
          </a:p>
        </p:txBody>
      </p:sp>
      <p:sp>
        <p:nvSpPr>
          <p:cNvPr id="21" name="Shape 19"/>
          <p:cNvSpPr/>
          <p:nvPr/>
        </p:nvSpPr>
        <p:spPr>
          <a:xfrm>
            <a:off x="4617720" y="3611880"/>
            <a:ext cx="6995160" cy="859536"/>
          </a:xfrm>
          <a:prstGeom prst="roundRect">
            <a:avLst>
              <a:gd name="adj" fmla="val 5319"/>
            </a:avLst>
          </a:prstGeom>
          <a:solidFill>
            <a:srgbClr val="FFFFFF"/>
          </a:solidFill>
          <a:ln w="10160">
            <a:solidFill>
              <a:srgbClr val="D2DDE1"/>
            </a:solidFill>
            <a:prstDash val="solid"/>
          </a:ln>
          <a:effectLst/>
        </p:spPr>
        <p:txBody>
          <a:bodyPr/>
          <a:lstStyle/>
          <a:p>
            <a:endParaRPr lang="en-GB"/>
          </a:p>
        </p:txBody>
      </p:sp>
      <p:sp>
        <p:nvSpPr>
          <p:cNvPr id="22" name="Shape 20"/>
          <p:cNvSpPr/>
          <p:nvPr/>
        </p:nvSpPr>
        <p:spPr>
          <a:xfrm>
            <a:off x="4617720" y="3611880"/>
            <a:ext cx="73152" cy="859536"/>
          </a:xfrm>
          <a:prstGeom prst="rect">
            <a:avLst/>
          </a:prstGeom>
          <a:solidFill>
            <a:srgbClr val="2F8D58"/>
          </a:solidFill>
          <a:ln w="12700">
            <a:solidFill>
              <a:srgbClr val="2F8D58"/>
            </a:solidFill>
            <a:prstDash val="solid"/>
          </a:ln>
        </p:spPr>
        <p:txBody>
          <a:bodyPr/>
          <a:lstStyle/>
          <a:p>
            <a:endParaRPr lang="en-GB"/>
          </a:p>
        </p:txBody>
      </p:sp>
      <p:sp>
        <p:nvSpPr>
          <p:cNvPr id="23" name="Text 21"/>
          <p:cNvSpPr/>
          <p:nvPr/>
        </p:nvSpPr>
        <p:spPr>
          <a:xfrm>
            <a:off x="4828032" y="3749040"/>
            <a:ext cx="1234440" cy="182880"/>
          </a:xfrm>
          <a:prstGeom prst="rect">
            <a:avLst/>
          </a:prstGeom>
          <a:noFill/>
          <a:ln/>
        </p:spPr>
        <p:txBody>
          <a:bodyPr wrap="square" lIns="0" tIns="0" rIns="0" bIns="0" rtlCol="0" anchor="ctr"/>
          <a:lstStyle/>
          <a:p>
            <a:pPr marL="0" indent="0">
              <a:buNone/>
            </a:pPr>
            <a:r>
              <a:rPr lang="en-US" sz="1050" b="1" dirty="0">
                <a:solidFill>
                  <a:srgbClr val="2F8D58"/>
                </a:solidFill>
              </a:rPr>
              <a:t>WAIT FOR EVIDENCE</a:t>
            </a:r>
            <a:endParaRPr lang="en-US" sz="1050" dirty="0"/>
          </a:p>
        </p:txBody>
      </p:sp>
      <p:sp>
        <p:nvSpPr>
          <p:cNvPr id="24" name="Text 22"/>
          <p:cNvSpPr/>
          <p:nvPr/>
        </p:nvSpPr>
        <p:spPr>
          <a:xfrm>
            <a:off x="6144768" y="3721608"/>
            <a:ext cx="1143000" cy="201168"/>
          </a:xfrm>
          <a:prstGeom prst="rect">
            <a:avLst/>
          </a:prstGeom>
          <a:noFill/>
          <a:ln/>
        </p:spPr>
        <p:txBody>
          <a:bodyPr wrap="square" lIns="0" tIns="0" rIns="0" bIns="0" rtlCol="0" anchor="ctr"/>
          <a:lstStyle/>
          <a:p>
            <a:pPr marL="0" indent="0">
              <a:buNone/>
            </a:pPr>
            <a:r>
              <a:rPr lang="en-US" sz="1200" b="1" dirty="0">
                <a:solidFill>
                  <a:srgbClr val="092B3A"/>
                </a:solidFill>
              </a:rPr>
              <a:t>Alan Taylor</a:t>
            </a:r>
            <a:endParaRPr lang="en-US" sz="1200" dirty="0"/>
          </a:p>
        </p:txBody>
      </p:sp>
      <p:sp>
        <p:nvSpPr>
          <p:cNvPr id="25" name="Text 23"/>
          <p:cNvSpPr/>
          <p:nvPr/>
        </p:nvSpPr>
        <p:spPr>
          <a:xfrm>
            <a:off x="7424928" y="3721608"/>
            <a:ext cx="3913632" cy="219456"/>
          </a:xfrm>
          <a:prstGeom prst="rect">
            <a:avLst/>
          </a:prstGeom>
          <a:noFill/>
          <a:ln/>
        </p:spPr>
        <p:txBody>
          <a:bodyPr wrap="square" lIns="0" tIns="0" rIns="0" bIns="0" rtlCol="0" anchor="ctr">
            <a:normAutofit/>
          </a:bodyPr>
          <a:lstStyle/>
          <a:p>
            <a:pPr marL="0" indent="0">
              <a:buNone/>
            </a:pPr>
            <a:r>
              <a:rPr lang="en-US" sz="1150" i="1" dirty="0">
                <a:solidFill>
                  <a:srgbClr val="092B3A"/>
                </a:solidFill>
              </a:rPr>
              <a:t>“Policy should respond to evidence of propagation.”</a:t>
            </a:r>
            <a:endParaRPr lang="en-US" sz="1150" dirty="0"/>
          </a:p>
        </p:txBody>
      </p:sp>
      <p:sp>
        <p:nvSpPr>
          <p:cNvPr id="26" name="Text 24"/>
          <p:cNvSpPr/>
          <p:nvPr/>
        </p:nvSpPr>
        <p:spPr>
          <a:xfrm>
            <a:off x="6144768" y="4087368"/>
            <a:ext cx="5193792" cy="182880"/>
          </a:xfrm>
          <a:prstGeom prst="rect">
            <a:avLst/>
          </a:prstGeom>
          <a:noFill/>
          <a:ln/>
        </p:spPr>
        <p:txBody>
          <a:bodyPr wrap="square" lIns="0" tIns="0" rIns="0" bIns="0" rtlCol="0" anchor="ctr"/>
          <a:lstStyle/>
          <a:p>
            <a:pPr marL="0" indent="0">
              <a:buNone/>
            </a:pPr>
            <a:r>
              <a:rPr lang="en-US" sz="1050" dirty="0">
                <a:solidFill>
                  <a:srgbClr val="687881"/>
                </a:solidFill>
              </a:rPr>
              <a:t>Restrictive policy and economic slack justify patience.</a:t>
            </a:r>
            <a:endParaRPr lang="en-US" sz="1050" dirty="0"/>
          </a:p>
        </p:txBody>
      </p:sp>
      <p:sp>
        <p:nvSpPr>
          <p:cNvPr id="27" name="Shape 25"/>
          <p:cNvSpPr/>
          <p:nvPr/>
        </p:nvSpPr>
        <p:spPr>
          <a:xfrm>
            <a:off x="4617720" y="4681728"/>
            <a:ext cx="6995160" cy="859536"/>
          </a:xfrm>
          <a:prstGeom prst="roundRect">
            <a:avLst>
              <a:gd name="adj" fmla="val 5319"/>
            </a:avLst>
          </a:prstGeom>
          <a:solidFill>
            <a:srgbClr val="FFFFFF"/>
          </a:solidFill>
          <a:ln w="10160">
            <a:solidFill>
              <a:srgbClr val="D2DDE1"/>
            </a:solidFill>
            <a:prstDash val="solid"/>
          </a:ln>
          <a:effectLst/>
        </p:spPr>
        <p:txBody>
          <a:bodyPr/>
          <a:lstStyle/>
          <a:p>
            <a:endParaRPr lang="en-GB"/>
          </a:p>
        </p:txBody>
      </p:sp>
      <p:sp>
        <p:nvSpPr>
          <p:cNvPr id="28" name="Shape 26"/>
          <p:cNvSpPr/>
          <p:nvPr/>
        </p:nvSpPr>
        <p:spPr>
          <a:xfrm>
            <a:off x="4617720" y="4681728"/>
            <a:ext cx="73152" cy="859536"/>
          </a:xfrm>
          <a:prstGeom prst="rect">
            <a:avLst/>
          </a:prstGeom>
          <a:solidFill>
            <a:srgbClr val="D95C59"/>
          </a:solidFill>
          <a:ln w="12700">
            <a:solidFill>
              <a:srgbClr val="D95C59"/>
            </a:solidFill>
            <a:prstDash val="solid"/>
          </a:ln>
        </p:spPr>
        <p:txBody>
          <a:bodyPr/>
          <a:lstStyle/>
          <a:p>
            <a:endParaRPr lang="en-GB"/>
          </a:p>
        </p:txBody>
      </p:sp>
      <p:sp>
        <p:nvSpPr>
          <p:cNvPr id="29" name="Text 27"/>
          <p:cNvSpPr/>
          <p:nvPr/>
        </p:nvSpPr>
        <p:spPr>
          <a:xfrm>
            <a:off x="4828032" y="4818888"/>
            <a:ext cx="1234440" cy="182880"/>
          </a:xfrm>
          <a:prstGeom prst="rect">
            <a:avLst/>
          </a:prstGeom>
          <a:noFill/>
          <a:ln/>
        </p:spPr>
        <p:txBody>
          <a:bodyPr wrap="square" lIns="0" tIns="0" rIns="0" bIns="0" rtlCol="0" anchor="ctr"/>
          <a:lstStyle/>
          <a:p>
            <a:pPr marL="0" indent="0">
              <a:buNone/>
            </a:pPr>
            <a:r>
              <a:rPr lang="en-US" sz="1050" b="1" dirty="0">
                <a:solidFill>
                  <a:srgbClr val="D95C59"/>
                </a:solidFill>
              </a:rPr>
              <a:t>ACT NOW</a:t>
            </a:r>
            <a:endParaRPr lang="en-US" sz="1050" dirty="0"/>
          </a:p>
        </p:txBody>
      </p:sp>
      <p:sp>
        <p:nvSpPr>
          <p:cNvPr id="30" name="Text 28"/>
          <p:cNvSpPr/>
          <p:nvPr/>
        </p:nvSpPr>
        <p:spPr>
          <a:xfrm>
            <a:off x="6144768" y="4791456"/>
            <a:ext cx="1143000" cy="201168"/>
          </a:xfrm>
          <a:prstGeom prst="rect">
            <a:avLst/>
          </a:prstGeom>
          <a:noFill/>
          <a:ln/>
        </p:spPr>
        <p:txBody>
          <a:bodyPr wrap="square" lIns="0" tIns="0" rIns="0" bIns="0" rtlCol="0" anchor="ctr"/>
          <a:lstStyle/>
          <a:p>
            <a:pPr marL="0" indent="0">
              <a:buNone/>
            </a:pPr>
            <a:r>
              <a:rPr lang="en-US" sz="1200" b="1" dirty="0">
                <a:solidFill>
                  <a:srgbClr val="092B3A"/>
                </a:solidFill>
              </a:rPr>
              <a:t>Huw Pill</a:t>
            </a:r>
            <a:endParaRPr lang="en-US" sz="1200" dirty="0"/>
          </a:p>
        </p:txBody>
      </p:sp>
      <p:sp>
        <p:nvSpPr>
          <p:cNvPr id="31" name="Text 29"/>
          <p:cNvSpPr/>
          <p:nvPr/>
        </p:nvSpPr>
        <p:spPr>
          <a:xfrm>
            <a:off x="7424928" y="4791456"/>
            <a:ext cx="3913632" cy="219456"/>
          </a:xfrm>
          <a:prstGeom prst="rect">
            <a:avLst/>
          </a:prstGeom>
          <a:noFill/>
          <a:ln/>
        </p:spPr>
        <p:txBody>
          <a:bodyPr wrap="square" lIns="0" tIns="0" rIns="0" bIns="0" rtlCol="0" anchor="ctr">
            <a:normAutofit/>
          </a:bodyPr>
          <a:lstStyle/>
          <a:p>
            <a:pPr marL="0" indent="0">
              <a:buNone/>
            </a:pPr>
            <a:r>
              <a:rPr lang="en-US" sz="1150" i="1" dirty="0">
                <a:solidFill>
                  <a:srgbClr val="092B3A"/>
                </a:solidFill>
              </a:rPr>
              <a:t>“A 25-basis point increase ... sends a clear signal.”</a:t>
            </a:r>
            <a:endParaRPr lang="en-US" sz="1150" dirty="0"/>
          </a:p>
        </p:txBody>
      </p:sp>
      <p:sp>
        <p:nvSpPr>
          <p:cNvPr id="32" name="Text 30"/>
          <p:cNvSpPr/>
          <p:nvPr/>
        </p:nvSpPr>
        <p:spPr>
          <a:xfrm>
            <a:off x="6144768" y="5157216"/>
            <a:ext cx="5193792" cy="182880"/>
          </a:xfrm>
          <a:prstGeom prst="rect">
            <a:avLst/>
          </a:prstGeom>
          <a:noFill/>
          <a:ln/>
        </p:spPr>
        <p:txBody>
          <a:bodyPr wrap="square" lIns="0" tIns="0" rIns="0" bIns="0" rtlCol="0" anchor="ctr"/>
          <a:lstStyle/>
          <a:p>
            <a:pPr marL="0" indent="0">
              <a:buNone/>
            </a:pPr>
            <a:r>
              <a:rPr lang="en-US" sz="1050" dirty="0">
                <a:solidFill>
                  <a:srgbClr val="687881"/>
                </a:solidFill>
              </a:rPr>
              <a:t>Raise to 4.00% before inflation becomes embedded.</a:t>
            </a:r>
            <a:endParaRPr lang="en-US" sz="1050" dirty="0"/>
          </a:p>
        </p:txBody>
      </p:sp>
      <p:sp>
        <p:nvSpPr>
          <p:cNvPr id="33" name="Text 31"/>
          <p:cNvSpPr/>
          <p:nvPr/>
        </p:nvSpPr>
        <p:spPr>
          <a:xfrm>
            <a:off x="4617720" y="5715000"/>
            <a:ext cx="1188720" cy="173736"/>
          </a:xfrm>
          <a:prstGeom prst="rect">
            <a:avLst/>
          </a:prstGeom>
          <a:noFill/>
          <a:ln/>
        </p:spPr>
        <p:txBody>
          <a:bodyPr wrap="square" lIns="0" tIns="0" rIns="0" bIns="0" rtlCol="0" anchor="ctr"/>
          <a:lstStyle/>
          <a:p>
            <a:pPr marL="0" indent="0">
              <a:buNone/>
            </a:pPr>
            <a:r>
              <a:rPr lang="en-US" sz="950" b="1" kern="0" spc="120" dirty="0">
                <a:solidFill>
                  <a:srgbClr val="12B8B0"/>
                </a:solidFill>
              </a:rPr>
              <a:t>BROKER MESSAGE</a:t>
            </a:r>
            <a:endParaRPr lang="en-US" sz="950" dirty="0"/>
          </a:p>
        </p:txBody>
      </p:sp>
      <p:sp>
        <p:nvSpPr>
          <p:cNvPr id="34" name="Text 32"/>
          <p:cNvSpPr/>
          <p:nvPr/>
        </p:nvSpPr>
        <p:spPr>
          <a:xfrm>
            <a:off x="5897880" y="5650992"/>
            <a:ext cx="5669280" cy="384048"/>
          </a:xfrm>
          <a:prstGeom prst="rect">
            <a:avLst/>
          </a:prstGeom>
          <a:noFill/>
          <a:ln/>
        </p:spPr>
        <p:txBody>
          <a:bodyPr wrap="square" lIns="0" tIns="0" rIns="0" bIns="0" rtlCol="0" anchor="ctr">
            <a:normAutofit fontScale="92500" lnSpcReduction="20000"/>
          </a:bodyPr>
          <a:lstStyle/>
          <a:p>
            <a:pPr marL="0" indent="0">
              <a:buNone/>
            </a:pPr>
            <a:r>
              <a:rPr lang="en-US" sz="1500" b="1" dirty="0">
                <a:solidFill>
                  <a:srgbClr val="092B3A"/>
                </a:solidFill>
              </a:rPr>
              <a:t>Do not sell a single rate path. Keep options live and explain that fixed pricing can move before Bank Rate.</a:t>
            </a:r>
            <a:endParaRPr lang="en-US" sz="1500" dirty="0"/>
          </a:p>
        </p:txBody>
      </p:sp>
      <p:sp>
        <p:nvSpPr>
          <p:cNvPr id="35" name="Slide Number Placeholder 0"/>
          <p:cNvSpPr>
            <a:spLocks noGrp="1"/>
          </p:cNvSpPr>
          <p:nvPr>
            <p:ph type="sldNum" sz="quarter" idx="4294967295"/>
          </p:nvPr>
        </p:nvSpPr>
        <p:spPr>
          <a:xfrm>
            <a:off x="11814048" y="6565392"/>
            <a:ext cx="800000" cy="300000"/>
          </a:xfrm>
          <a:prstGeom prst="rect">
            <a:avLst/>
          </a:prstGeom>
          <a:extLst>
            <a:ext uri="{C572A759-6A51-4108-AA02-DFA0A04FC94B}">
              <ma14:wrappingTextBoxFlag xmlns="" xmlns:ma14="http://schemas.microsoft.com/office/mac/drawingml/2011/main" val="0"/>
            </a:ext>
          </a:extLst>
        </p:spPr>
        <p:txBody>
          <a:bodyPr/>
          <a:lstStyle>
            <a:lvl1pPr>
              <a:defRPr sz="750">
                <a:solidFill>
                  <a:srgbClr val="65757D"/>
                </a:solidFill>
                <a:latin typeface="Aptos"/>
                <a:ea typeface="Aptos"/>
                <a:cs typeface="Aptos"/>
              </a:defRPr>
            </a:lvl1pPr>
          </a:lstStyle>
          <a:p>
            <a:pPr algn="l"/>
            <a:fld id="{F7021451-1387-4CA6-816F-3879F97B5CBC}" type="slidenum">
              <a:rPr lang="en-US" b="0"/>
              <a:t>3</a:t>
            </a:fld>
            <a:endParaRPr lang="en-US"/>
          </a:p>
        </p:txBody>
      </p:sp>
      <p:sp>
        <p:nvSpPr>
          <p:cNvPr id="36" name="News update 36"/>
          <p:cNvSpPr/>
          <p:nvPr/>
        </p:nvSpPr>
        <p:spPr>
          <a:xfrm>
            <a:off x="594360" y="6217920"/>
            <a:ext cx="10972800" cy="228600"/>
          </a:xfrm>
          <a:prstGeom prst="rect">
            <a:avLst/>
          </a:prstGeom>
          <a:noFill/>
          <a:ln/>
        </p:spPr>
        <p:txBody>
          <a:bodyPr wrap="square" lIns="0" tIns="0" rIns="0" bIns="0" rtlCol="0" anchor="ctr"/>
          <a:lstStyle/>
          <a:p>
            <a:pPr marL="0" indent="0">
              <a:buNone/>
            </a:pPr>
            <a:r>
              <a:rPr lang="en-US" sz="1250">
                <a:solidFill>
                  <a:srgbClr val="687881"/>
                </a:solidFill>
              </a:rPr>
              <a:t>UK 30-year gilt yield briefly reached 6% in early October. Bank Rate on hold does not mean fixed rates stand still.</a:t>
            </a:r>
            <a:endParaRPr lang="en-US" sz="125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384048"/>
            <a:ext cx="1920240" cy="201168"/>
          </a:xfrm>
          <a:prstGeom prst="rect">
            <a:avLst/>
          </a:prstGeom>
          <a:noFill/>
          <a:ln/>
        </p:spPr>
        <p:txBody>
          <a:bodyPr wrap="square" lIns="0" tIns="0" rIns="0" bIns="0" rtlCol="0" anchor="ctr"/>
          <a:lstStyle/>
          <a:p>
            <a:pPr marL="0" indent="0">
              <a:buNone/>
            </a:pPr>
            <a:r>
              <a:rPr lang="en-US" sz="1050" b="1" kern="0" spc="200">
                <a:solidFill>
                  <a:srgbClr val="12B8B0"/>
                </a:solidFill>
              </a:rPr>
              <a:t>PUBLIC FINANCES</a:t>
            </a:r>
            <a:endParaRPr lang="en-US" sz="1050"/>
          </a:p>
        </p:txBody>
      </p:sp>
      <p:sp>
        <p:nvSpPr>
          <p:cNvPr id="3" name="Text 1"/>
          <p:cNvSpPr/>
          <p:nvPr/>
        </p:nvSpPr>
        <p:spPr>
          <a:xfrm>
            <a:off x="548640" y="758952"/>
            <a:ext cx="10972800" cy="420624"/>
          </a:xfrm>
          <a:prstGeom prst="rect">
            <a:avLst/>
          </a:prstGeom>
          <a:noFill/>
          <a:ln/>
        </p:spPr>
        <p:txBody>
          <a:bodyPr wrap="square" lIns="0" tIns="0" rIns="0" bIns="0" rtlCol="0" anchor="ctr"/>
          <a:lstStyle/>
          <a:p>
            <a:pPr marL="0" indent="0">
              <a:buNone/>
            </a:pPr>
            <a:r>
              <a:rPr lang="en-US" sz="2550" b="1">
                <a:solidFill>
                  <a:srgbClr val="092B3A"/>
                </a:solidFill>
              </a:rPr>
              <a:t>The perfect storm</a:t>
            </a:r>
            <a:endParaRPr lang="en-US" sz="2550"/>
          </a:p>
        </p:txBody>
      </p:sp>
      <p:sp>
        <p:nvSpPr>
          <p:cNvPr id="4" name="Text 2"/>
          <p:cNvSpPr/>
          <p:nvPr/>
        </p:nvSpPr>
        <p:spPr>
          <a:xfrm>
            <a:off x="548640" y="1252728"/>
            <a:ext cx="10972800" cy="475488"/>
          </a:xfrm>
          <a:prstGeom prst="rect">
            <a:avLst/>
          </a:prstGeom>
          <a:noFill/>
          <a:ln/>
        </p:spPr>
        <p:txBody>
          <a:bodyPr wrap="square" lIns="0" tIns="0" rIns="0" bIns="0" rtlCol="0" anchor="ctr"/>
          <a:lstStyle/>
          <a:p>
            <a:pPr marL="0" indent="0">
              <a:spcBef>
                <a:spcPts val="0"/>
              </a:spcBef>
              <a:spcAft>
                <a:spcPts val="0"/>
              </a:spcAft>
              <a:buNone/>
            </a:pPr>
            <a:r>
              <a:rPr lang="en-GB" sz="1700" b="1">
                <a:solidFill>
                  <a:srgbClr val="092B3A"/>
                </a:solidFill>
                <a:latin typeface="Aptos"/>
              </a:rPr>
              <a:t>Public sector net debt: £2.99trn (93.8% of GDP)</a:t>
            </a:r>
            <a:endParaRPr lang="en-GB" sz="1400"/>
          </a:p>
          <a:p>
            <a:pPr>
              <a:spcBef>
                <a:spcPts val="0"/>
              </a:spcBef>
              <a:spcAft>
                <a:spcPts val="0"/>
              </a:spcAft>
            </a:pPr>
            <a:r>
              <a:rPr lang="en-GB" sz="1300" b="0">
                <a:solidFill>
                  <a:srgbClr val="687881"/>
                </a:solidFill>
                <a:latin typeface="Aptos"/>
              </a:rPr>
              <a:t>August 2026, compared with around 36% before the 2008 financial crisis.</a:t>
            </a:r>
          </a:p>
        </p:txBody>
      </p:sp>
      <p:sp>
        <p:nvSpPr>
          <p:cNvPr id="5" name="Shape 3"/>
          <p:cNvSpPr/>
          <p:nvPr/>
        </p:nvSpPr>
        <p:spPr>
          <a:xfrm>
            <a:off x="594360" y="1783080"/>
            <a:ext cx="5120640" cy="4251960"/>
          </a:xfrm>
          <a:prstGeom prst="roundRect">
            <a:avLst>
              <a:gd name="adj" fmla="val 2025"/>
            </a:avLst>
          </a:prstGeom>
          <a:solidFill>
            <a:srgbClr val="002D4F"/>
          </a:solidFill>
          <a:ln w="12700">
            <a:solidFill>
              <a:srgbClr val="092B3A"/>
            </a:solidFill>
            <a:prstDash val="solid"/>
          </a:ln>
          <a:effectLst>
            <a:outerShdw blurRad="16510" dist="6350" dir="2700000" algn="bl" rotWithShape="0">
              <a:srgbClr val="000000">
                <a:alpha val="12000"/>
              </a:srgbClr>
            </a:outerShdw>
          </a:effectLst>
        </p:spPr>
        <p:txBody>
          <a:bodyPr/>
          <a:lstStyle/>
          <a:p>
            <a:endParaRPr lang="en-GB"/>
          </a:p>
        </p:txBody>
      </p:sp>
      <p:sp>
        <p:nvSpPr>
          <p:cNvPr id="6" name="TextBox 5"/>
          <p:cNvSpPr txBox="1"/>
          <p:nvPr/>
        </p:nvSpPr>
        <p:spPr>
          <a:xfrm>
            <a:off x="914400" y="1993392"/>
            <a:ext cx="4480560" cy="323165"/>
          </a:xfrm>
          <a:prstGeom prst="rect">
            <a:avLst/>
          </a:prstGeom>
          <a:noFill/>
        </p:spPr>
        <p:txBody>
          <a:bodyPr wrap="square" lIns="0" tIns="0" rIns="0" bIns="0">
            <a:spAutoFit/>
          </a:bodyPr>
          <a:lstStyle/>
          <a:p>
            <a:pPr algn="ctr">
              <a:spcAft>
                <a:spcPts val="0"/>
              </a:spcAft>
            </a:pPr>
            <a:r>
              <a:rPr lang="en-GB" sz="2100" b="1">
                <a:solidFill>
                  <a:srgbClr val="FFFFFF"/>
                </a:solidFill>
                <a:latin typeface="Aptos"/>
              </a:rPr>
              <a:t>Example: </a:t>
            </a:r>
            <a:r>
              <a:rPr sz="2100" b="1">
                <a:solidFill>
                  <a:srgbClr val="FFFFFF"/>
                </a:solidFill>
                <a:latin typeface="Aptos"/>
              </a:rPr>
              <a:t>£100bn to refinance</a:t>
            </a:r>
          </a:p>
        </p:txBody>
      </p:sp>
      <p:sp>
        <p:nvSpPr>
          <p:cNvPr id="7" name="TextBox 6"/>
          <p:cNvSpPr txBox="1"/>
          <p:nvPr/>
        </p:nvSpPr>
        <p:spPr>
          <a:xfrm>
            <a:off x="914400" y="2679192"/>
            <a:ext cx="1920240" cy="338328"/>
          </a:xfrm>
          <a:prstGeom prst="rect">
            <a:avLst/>
          </a:prstGeom>
          <a:noFill/>
        </p:spPr>
        <p:txBody>
          <a:bodyPr wrap="square" lIns="0" tIns="0" rIns="0" bIns="0">
            <a:spAutoFit/>
          </a:bodyPr>
          <a:lstStyle/>
          <a:p>
            <a:pPr algn="ctr">
              <a:spcAft>
                <a:spcPts val="0"/>
              </a:spcAft>
            </a:pPr>
            <a:r>
              <a:rPr sz="2000" b="1">
                <a:solidFill>
                  <a:srgbClr val="D6E3E6"/>
                </a:solidFill>
                <a:latin typeface="Aptos"/>
              </a:rPr>
              <a:t>At 3%</a:t>
            </a:r>
          </a:p>
        </p:txBody>
      </p:sp>
      <p:sp>
        <p:nvSpPr>
          <p:cNvPr id="8" name="TextBox 7"/>
          <p:cNvSpPr txBox="1"/>
          <p:nvPr/>
        </p:nvSpPr>
        <p:spPr>
          <a:xfrm>
            <a:off x="3474720" y="2679192"/>
            <a:ext cx="1920240" cy="338328"/>
          </a:xfrm>
          <a:prstGeom prst="rect">
            <a:avLst/>
          </a:prstGeom>
          <a:noFill/>
        </p:spPr>
        <p:txBody>
          <a:bodyPr wrap="square" lIns="0" tIns="0" rIns="0" bIns="0">
            <a:spAutoFit/>
          </a:bodyPr>
          <a:lstStyle/>
          <a:p>
            <a:pPr algn="ctr">
              <a:spcAft>
                <a:spcPts val="0"/>
              </a:spcAft>
            </a:pPr>
            <a:r>
              <a:rPr sz="2000" b="1">
                <a:solidFill>
                  <a:srgbClr val="D6E3E6"/>
                </a:solidFill>
                <a:latin typeface="Aptos"/>
              </a:rPr>
              <a:t>At 5%</a:t>
            </a:r>
          </a:p>
        </p:txBody>
      </p:sp>
      <p:sp>
        <p:nvSpPr>
          <p:cNvPr id="9" name="TextBox 8"/>
          <p:cNvSpPr txBox="1"/>
          <p:nvPr/>
        </p:nvSpPr>
        <p:spPr>
          <a:xfrm>
            <a:off x="914400" y="3108960"/>
            <a:ext cx="1920240" cy="640080"/>
          </a:xfrm>
          <a:prstGeom prst="rect">
            <a:avLst/>
          </a:prstGeom>
          <a:noFill/>
        </p:spPr>
        <p:txBody>
          <a:bodyPr wrap="square" lIns="0" tIns="0" rIns="0" bIns="0">
            <a:spAutoFit/>
          </a:bodyPr>
          <a:lstStyle/>
          <a:p>
            <a:pPr algn="ctr">
              <a:spcAft>
                <a:spcPts val="0"/>
              </a:spcAft>
            </a:pPr>
            <a:r>
              <a:rPr sz="3900" b="1">
                <a:solidFill>
                  <a:srgbClr val="FFFFFF"/>
                </a:solidFill>
                <a:latin typeface="Aptos"/>
              </a:rPr>
              <a:t>£3bn</a:t>
            </a:r>
          </a:p>
        </p:txBody>
      </p:sp>
      <p:sp>
        <p:nvSpPr>
          <p:cNvPr id="10" name="TextBox 9"/>
          <p:cNvSpPr txBox="1"/>
          <p:nvPr/>
        </p:nvSpPr>
        <p:spPr>
          <a:xfrm>
            <a:off x="3474720" y="3108960"/>
            <a:ext cx="1920240" cy="640080"/>
          </a:xfrm>
          <a:prstGeom prst="rect">
            <a:avLst/>
          </a:prstGeom>
          <a:noFill/>
        </p:spPr>
        <p:txBody>
          <a:bodyPr wrap="square" lIns="0" tIns="0" rIns="0" bIns="0">
            <a:spAutoFit/>
          </a:bodyPr>
          <a:lstStyle/>
          <a:p>
            <a:pPr algn="ctr">
              <a:spcAft>
                <a:spcPts val="0"/>
              </a:spcAft>
            </a:pPr>
            <a:r>
              <a:rPr sz="3900" b="1">
                <a:solidFill>
                  <a:srgbClr val="FFFFFF"/>
                </a:solidFill>
                <a:latin typeface="Aptos"/>
              </a:rPr>
              <a:t>£5bn</a:t>
            </a:r>
          </a:p>
        </p:txBody>
      </p:sp>
      <p:sp>
        <p:nvSpPr>
          <p:cNvPr id="11" name="TextBox 10"/>
          <p:cNvSpPr txBox="1"/>
          <p:nvPr/>
        </p:nvSpPr>
        <p:spPr>
          <a:xfrm>
            <a:off x="914400" y="3803904"/>
            <a:ext cx="4480560" cy="292608"/>
          </a:xfrm>
          <a:prstGeom prst="rect">
            <a:avLst/>
          </a:prstGeom>
          <a:noFill/>
        </p:spPr>
        <p:txBody>
          <a:bodyPr wrap="square" lIns="0" tIns="0" rIns="0" bIns="0">
            <a:spAutoFit/>
          </a:bodyPr>
          <a:lstStyle/>
          <a:p>
            <a:pPr algn="ctr">
              <a:spcAft>
                <a:spcPts val="0"/>
              </a:spcAft>
            </a:pPr>
            <a:r>
              <a:rPr sz="1500" b="0">
                <a:solidFill>
                  <a:srgbClr val="D6E3E6"/>
                </a:solidFill>
                <a:latin typeface="Aptos"/>
              </a:rPr>
              <a:t>Annual interest cost</a:t>
            </a:r>
          </a:p>
        </p:txBody>
      </p:sp>
      <p:sp>
        <p:nvSpPr>
          <p:cNvPr id="12" name="TextBox 11"/>
          <p:cNvSpPr txBox="1"/>
          <p:nvPr/>
        </p:nvSpPr>
        <p:spPr>
          <a:xfrm>
            <a:off x="914400" y="4443984"/>
            <a:ext cx="4480560" cy="694944"/>
          </a:xfrm>
          <a:prstGeom prst="rect">
            <a:avLst/>
          </a:prstGeom>
          <a:noFill/>
        </p:spPr>
        <p:txBody>
          <a:bodyPr wrap="square" lIns="0" tIns="0" rIns="0" bIns="0">
            <a:spAutoFit/>
          </a:bodyPr>
          <a:lstStyle/>
          <a:p>
            <a:pPr algn="ctr">
              <a:spcAft>
                <a:spcPts val="0"/>
              </a:spcAft>
            </a:pPr>
            <a:r>
              <a:rPr sz="3700" b="1">
                <a:solidFill>
                  <a:srgbClr val="12B8B0"/>
                </a:solidFill>
                <a:latin typeface="Aptos"/>
              </a:rPr>
              <a:t>£2bn more</a:t>
            </a:r>
          </a:p>
        </p:txBody>
      </p:sp>
      <p:sp>
        <p:nvSpPr>
          <p:cNvPr id="13" name="TextBox 12"/>
          <p:cNvSpPr txBox="1"/>
          <p:nvPr/>
        </p:nvSpPr>
        <p:spPr>
          <a:xfrm>
            <a:off x="960120" y="5230368"/>
            <a:ext cx="4389120" cy="502920"/>
          </a:xfrm>
          <a:prstGeom prst="rect">
            <a:avLst/>
          </a:prstGeom>
          <a:noFill/>
        </p:spPr>
        <p:txBody>
          <a:bodyPr wrap="square" lIns="0" tIns="0" rIns="0" bIns="0">
            <a:spAutoFit/>
          </a:bodyPr>
          <a:lstStyle/>
          <a:p>
            <a:pPr algn="ctr">
              <a:spcAft>
                <a:spcPts val="0"/>
              </a:spcAft>
            </a:pPr>
            <a:r>
              <a:rPr sz="1700" b="0">
                <a:solidFill>
                  <a:srgbClr val="FFFFFF"/>
                </a:solidFill>
                <a:latin typeface="Aptos"/>
              </a:rPr>
              <a:t>each year to fund from public finances</a:t>
            </a:r>
          </a:p>
        </p:txBody>
      </p:sp>
      <p:sp>
        <p:nvSpPr>
          <p:cNvPr id="14" name="TextBox 13"/>
          <p:cNvSpPr txBox="1"/>
          <p:nvPr/>
        </p:nvSpPr>
        <p:spPr>
          <a:xfrm>
            <a:off x="6217920" y="1856231"/>
            <a:ext cx="5303520" cy="411480"/>
          </a:xfrm>
          <a:prstGeom prst="rect">
            <a:avLst/>
          </a:prstGeom>
          <a:noFill/>
        </p:spPr>
        <p:txBody>
          <a:bodyPr wrap="square" lIns="0" tIns="0" rIns="0" bIns="0">
            <a:spAutoFit/>
          </a:bodyPr>
          <a:lstStyle/>
          <a:p>
            <a:pPr algn="l">
              <a:spcAft>
                <a:spcPts val="0"/>
              </a:spcAft>
            </a:pPr>
            <a:r>
              <a:rPr sz="2200" b="1">
                <a:solidFill>
                  <a:srgbClr val="092B3A"/>
                </a:solidFill>
                <a:latin typeface="Aptos"/>
              </a:rPr>
              <a:t>How can they fund it?</a:t>
            </a:r>
          </a:p>
        </p:txBody>
      </p:sp>
      <p:sp>
        <p:nvSpPr>
          <p:cNvPr id="15" name="TextBox 14"/>
          <p:cNvSpPr txBox="1"/>
          <p:nvPr/>
        </p:nvSpPr>
        <p:spPr>
          <a:xfrm>
            <a:off x="6217920" y="2606040"/>
            <a:ext cx="5303520" cy="320040"/>
          </a:xfrm>
          <a:prstGeom prst="rect">
            <a:avLst/>
          </a:prstGeom>
          <a:noFill/>
        </p:spPr>
        <p:txBody>
          <a:bodyPr wrap="square" lIns="0" tIns="0" rIns="0" bIns="0">
            <a:spAutoFit/>
          </a:bodyPr>
          <a:lstStyle/>
          <a:p>
            <a:pPr algn="l">
              <a:spcAft>
                <a:spcPts val="0"/>
              </a:spcAft>
            </a:pPr>
            <a:r>
              <a:rPr sz="1800" b="1">
                <a:solidFill>
                  <a:srgbClr val="092B3A"/>
                </a:solidFill>
                <a:latin typeface="Aptos"/>
              </a:rPr>
              <a:t>1. Raise taxes</a:t>
            </a:r>
          </a:p>
        </p:txBody>
      </p:sp>
      <p:sp>
        <p:nvSpPr>
          <p:cNvPr id="16" name="TextBox 15"/>
          <p:cNvSpPr txBox="1"/>
          <p:nvPr/>
        </p:nvSpPr>
        <p:spPr>
          <a:xfrm>
            <a:off x="6473952" y="2962656"/>
            <a:ext cx="5029200" cy="329184"/>
          </a:xfrm>
          <a:prstGeom prst="rect">
            <a:avLst/>
          </a:prstGeom>
          <a:noFill/>
        </p:spPr>
        <p:txBody>
          <a:bodyPr wrap="square" lIns="0" tIns="0" rIns="0" bIns="0">
            <a:spAutoFit/>
          </a:bodyPr>
          <a:lstStyle/>
          <a:p>
            <a:pPr algn="l">
              <a:spcAft>
                <a:spcPts val="0"/>
              </a:spcAft>
            </a:pPr>
            <a:r>
              <a:rPr sz="1500" b="0">
                <a:solidFill>
                  <a:srgbClr val="687881"/>
                </a:solidFill>
                <a:latin typeface="Aptos"/>
              </a:rPr>
              <a:t>Increase tax revenue.</a:t>
            </a:r>
          </a:p>
        </p:txBody>
      </p:sp>
      <p:sp>
        <p:nvSpPr>
          <p:cNvPr id="17" name="TextBox 16"/>
          <p:cNvSpPr txBox="1"/>
          <p:nvPr/>
        </p:nvSpPr>
        <p:spPr>
          <a:xfrm>
            <a:off x="6217920" y="3438144"/>
            <a:ext cx="5303520" cy="320040"/>
          </a:xfrm>
          <a:prstGeom prst="rect">
            <a:avLst/>
          </a:prstGeom>
          <a:noFill/>
        </p:spPr>
        <p:txBody>
          <a:bodyPr wrap="square" lIns="0" tIns="0" rIns="0" bIns="0">
            <a:spAutoFit/>
          </a:bodyPr>
          <a:lstStyle/>
          <a:p>
            <a:pPr algn="l">
              <a:spcAft>
                <a:spcPts val="0"/>
              </a:spcAft>
            </a:pPr>
            <a:r>
              <a:rPr sz="1800" b="1">
                <a:solidFill>
                  <a:srgbClr val="092B3A"/>
                </a:solidFill>
                <a:latin typeface="Aptos"/>
              </a:rPr>
              <a:t>2. Cut or restrain spending</a:t>
            </a:r>
          </a:p>
        </p:txBody>
      </p:sp>
      <p:sp>
        <p:nvSpPr>
          <p:cNvPr id="18" name="TextBox 17"/>
          <p:cNvSpPr txBox="1"/>
          <p:nvPr/>
        </p:nvSpPr>
        <p:spPr>
          <a:xfrm>
            <a:off x="6473952" y="3794760"/>
            <a:ext cx="5029200" cy="329184"/>
          </a:xfrm>
          <a:prstGeom prst="rect">
            <a:avLst/>
          </a:prstGeom>
          <a:noFill/>
        </p:spPr>
        <p:txBody>
          <a:bodyPr wrap="square" lIns="0" tIns="0" rIns="0" bIns="0">
            <a:spAutoFit/>
          </a:bodyPr>
          <a:lstStyle/>
          <a:p>
            <a:pPr algn="l">
              <a:spcAft>
                <a:spcPts val="0"/>
              </a:spcAft>
            </a:pPr>
            <a:r>
              <a:rPr sz="1500" b="0">
                <a:solidFill>
                  <a:srgbClr val="687881"/>
                </a:solidFill>
                <a:latin typeface="Aptos"/>
              </a:rPr>
              <a:t>Free up money for debt interest.</a:t>
            </a:r>
          </a:p>
        </p:txBody>
      </p:sp>
      <p:sp>
        <p:nvSpPr>
          <p:cNvPr id="19" name="TextBox 18"/>
          <p:cNvSpPr txBox="1"/>
          <p:nvPr/>
        </p:nvSpPr>
        <p:spPr>
          <a:xfrm>
            <a:off x="6217920" y="4270248"/>
            <a:ext cx="5303520" cy="320040"/>
          </a:xfrm>
          <a:prstGeom prst="rect">
            <a:avLst/>
          </a:prstGeom>
          <a:noFill/>
        </p:spPr>
        <p:txBody>
          <a:bodyPr wrap="square" lIns="0" tIns="0" rIns="0" bIns="0">
            <a:spAutoFit/>
          </a:bodyPr>
          <a:lstStyle/>
          <a:p>
            <a:pPr algn="l">
              <a:spcAft>
                <a:spcPts val="0"/>
              </a:spcAft>
            </a:pPr>
            <a:r>
              <a:rPr sz="1800" b="1">
                <a:solidFill>
                  <a:srgbClr val="092B3A"/>
                </a:solidFill>
                <a:latin typeface="Aptos"/>
              </a:rPr>
              <a:t>3. Borrow more</a:t>
            </a:r>
          </a:p>
        </p:txBody>
      </p:sp>
      <p:sp>
        <p:nvSpPr>
          <p:cNvPr id="20" name="TextBox 19"/>
          <p:cNvSpPr txBox="1"/>
          <p:nvPr/>
        </p:nvSpPr>
        <p:spPr>
          <a:xfrm>
            <a:off x="6473952" y="4626864"/>
            <a:ext cx="5029200" cy="329184"/>
          </a:xfrm>
          <a:prstGeom prst="rect">
            <a:avLst/>
          </a:prstGeom>
          <a:noFill/>
        </p:spPr>
        <p:txBody>
          <a:bodyPr wrap="square" lIns="0" tIns="0" rIns="0" bIns="0">
            <a:spAutoFit/>
          </a:bodyPr>
          <a:lstStyle/>
          <a:p>
            <a:pPr algn="l">
              <a:spcAft>
                <a:spcPts val="0"/>
              </a:spcAft>
            </a:pPr>
            <a:r>
              <a:rPr sz="1500" b="0">
                <a:solidFill>
                  <a:srgbClr val="687881"/>
                </a:solidFill>
                <a:latin typeface="Aptos"/>
              </a:rPr>
              <a:t>Risk compounding the problem.</a:t>
            </a:r>
          </a:p>
        </p:txBody>
      </p:sp>
      <p:sp>
        <p:nvSpPr>
          <p:cNvPr id="21" name="TextBox 20"/>
          <p:cNvSpPr txBox="1"/>
          <p:nvPr/>
        </p:nvSpPr>
        <p:spPr>
          <a:xfrm>
            <a:off x="6217920" y="5102352"/>
            <a:ext cx="5303520" cy="320040"/>
          </a:xfrm>
          <a:prstGeom prst="rect">
            <a:avLst/>
          </a:prstGeom>
          <a:noFill/>
        </p:spPr>
        <p:txBody>
          <a:bodyPr wrap="square" lIns="0" tIns="0" rIns="0" bIns="0">
            <a:spAutoFit/>
          </a:bodyPr>
          <a:lstStyle/>
          <a:p>
            <a:pPr algn="l">
              <a:spcAft>
                <a:spcPts val="0"/>
              </a:spcAft>
            </a:pPr>
            <a:r>
              <a:rPr sz="1800" b="1">
                <a:solidFill>
                  <a:srgbClr val="092B3A"/>
                </a:solidFill>
                <a:latin typeface="Aptos"/>
              </a:rPr>
              <a:t>4. Rely on stronger economic growth</a:t>
            </a:r>
          </a:p>
        </p:txBody>
      </p:sp>
      <p:sp>
        <p:nvSpPr>
          <p:cNvPr id="22" name="TextBox 21"/>
          <p:cNvSpPr txBox="1"/>
          <p:nvPr/>
        </p:nvSpPr>
        <p:spPr>
          <a:xfrm>
            <a:off x="6473952" y="5458968"/>
            <a:ext cx="5029200" cy="329184"/>
          </a:xfrm>
          <a:prstGeom prst="rect">
            <a:avLst/>
          </a:prstGeom>
          <a:noFill/>
        </p:spPr>
        <p:txBody>
          <a:bodyPr wrap="square" lIns="0" tIns="0" rIns="0" bIns="0">
            <a:spAutoFit/>
          </a:bodyPr>
          <a:lstStyle/>
          <a:p>
            <a:pPr algn="l">
              <a:spcAft>
                <a:spcPts val="0"/>
              </a:spcAft>
            </a:pPr>
            <a:r>
              <a:rPr sz="1500" b="0">
                <a:solidFill>
                  <a:srgbClr val="687881"/>
                </a:solidFill>
                <a:latin typeface="Aptos"/>
              </a:rPr>
              <a:t>Hope higher growth increases tax receipts.</a:t>
            </a:r>
          </a:p>
        </p:txBody>
      </p:sp>
      <p:sp>
        <p:nvSpPr>
          <p:cNvPr id="23" name="TextBox 22"/>
          <p:cNvSpPr txBox="1"/>
          <p:nvPr/>
        </p:nvSpPr>
        <p:spPr>
          <a:xfrm>
            <a:off x="594360" y="6245352"/>
            <a:ext cx="10972800" cy="228600"/>
          </a:xfrm>
          <a:prstGeom prst="rect">
            <a:avLst/>
          </a:prstGeom>
          <a:noFill/>
        </p:spPr>
        <p:txBody>
          <a:bodyPr wrap="square" lIns="0" tIns="0" rIns="0" bIns="0">
            <a:spAutoFit/>
          </a:bodyPr>
          <a:lstStyle/>
          <a:p>
            <a:pPr algn="l">
              <a:spcAft>
                <a:spcPts val="0"/>
              </a:spcAft>
            </a:pPr>
            <a:r>
              <a:rPr sz="1250" b="0">
                <a:solidFill>
                  <a:srgbClr val="687881"/>
                </a:solidFill>
                <a:latin typeface="Aptos"/>
              </a:rPr>
              <a:t>Illustrative annual interest only. The £100bn principal remains unchanged.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384048"/>
            <a:ext cx="5303520" cy="228600"/>
          </a:xfrm>
          <a:prstGeom prst="rect">
            <a:avLst/>
          </a:prstGeom>
          <a:noFill/>
          <a:ln/>
        </p:spPr>
        <p:txBody>
          <a:bodyPr wrap="square" lIns="0" tIns="0" rIns="0" bIns="0" rtlCol="0" anchor="ctr"/>
          <a:lstStyle/>
          <a:p>
            <a:pPr marL="0" indent="0">
              <a:buNone/>
            </a:pPr>
            <a:r>
              <a:rPr lang="en-US" sz="1100" b="1" kern="0" spc="140" dirty="0">
                <a:solidFill>
                  <a:srgbClr val="11B5AE"/>
                </a:solidFill>
                <a:latin typeface="Aptos" pitchFamily="34" charset="0"/>
                <a:ea typeface="Aptos" pitchFamily="34" charset="-122"/>
                <a:cs typeface="Aptos" pitchFamily="34" charset="-120"/>
              </a:rPr>
              <a:t>POTENTIAL DOWNSIDE</a:t>
            </a:r>
            <a:endParaRPr lang="en-US" sz="1100" dirty="0"/>
          </a:p>
        </p:txBody>
      </p:sp>
      <p:sp>
        <p:nvSpPr>
          <p:cNvPr id="3" name="Text 1"/>
          <p:cNvSpPr/>
          <p:nvPr/>
        </p:nvSpPr>
        <p:spPr>
          <a:xfrm>
            <a:off x="548640" y="713232"/>
            <a:ext cx="10972800" cy="530352"/>
          </a:xfrm>
          <a:prstGeom prst="rect">
            <a:avLst/>
          </a:prstGeom>
          <a:noFill/>
          <a:ln/>
        </p:spPr>
        <p:txBody>
          <a:bodyPr wrap="square" lIns="0" tIns="0" rIns="0" bIns="0" rtlCol="0" anchor="ctr"/>
          <a:lstStyle/>
          <a:p>
            <a:pPr marL="0" indent="0">
              <a:buNone/>
            </a:pPr>
            <a:r>
              <a:rPr lang="en-US" sz="2800" b="1">
                <a:solidFill>
                  <a:srgbClr val="092B3A"/>
                </a:solidFill>
                <a:latin typeface="Aptos Display" pitchFamily="34" charset="0"/>
                <a:ea typeface="Aptos Display" pitchFamily="34" charset="-122"/>
                <a:cs typeface="Aptos Display" pitchFamily="34" charset="-120"/>
              </a:rPr>
              <a:t>How higher borrowing costs could affect the economy</a:t>
            </a:r>
            <a:endParaRPr lang="en-US" sz="2800"/>
          </a:p>
        </p:txBody>
      </p:sp>
      <p:sp>
        <p:nvSpPr>
          <p:cNvPr id="4" name="Text 2"/>
          <p:cNvSpPr/>
          <p:nvPr/>
        </p:nvSpPr>
        <p:spPr>
          <a:xfrm>
            <a:off x="548640" y="1307592"/>
            <a:ext cx="10789920" cy="347472"/>
          </a:xfrm>
          <a:prstGeom prst="rect">
            <a:avLst/>
          </a:prstGeom>
          <a:noFill/>
          <a:ln/>
        </p:spPr>
        <p:txBody>
          <a:bodyPr wrap="square" lIns="0" tIns="0" rIns="0" bIns="0" rtlCol="0" anchor="ctr"/>
          <a:lstStyle/>
          <a:p>
            <a:pPr marL="0" indent="0">
              <a:buNone/>
            </a:pPr>
            <a:r>
              <a:rPr lang="en-US" sz="1500">
                <a:solidFill>
                  <a:srgbClr val="66747C"/>
                </a:solidFill>
              </a:rPr>
              <a:t>Illustrative scenario if high global bond yields persist. Outcomes are not inevitable.</a:t>
            </a:r>
            <a:endParaRPr lang="en-US" sz="1500"/>
          </a:p>
        </p:txBody>
      </p:sp>
      <p:cxnSp>
        <p:nvCxnSpPr>
          <p:cNvPr id="5" name="Connector 4"/>
          <p:cNvCxnSpPr/>
          <p:nvPr/>
        </p:nvCxnSpPr>
        <p:spPr>
          <a:xfrm>
            <a:off x="1801368" y="2103120"/>
            <a:ext cx="1655063" cy="0"/>
          </a:xfrm>
          <a:prstGeom prst="line">
            <a:avLst/>
          </a:prstGeom>
          <a:ln w="22860">
            <a:solidFill>
              <a:srgbClr val="A9BCC2"/>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041648" y="2103120"/>
            <a:ext cx="1655064" cy="0"/>
          </a:xfrm>
          <a:prstGeom prst="line">
            <a:avLst/>
          </a:prstGeom>
          <a:ln w="22860">
            <a:solidFill>
              <a:srgbClr val="A9BCC2"/>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81928" y="2103120"/>
            <a:ext cx="1655064" cy="0"/>
          </a:xfrm>
          <a:prstGeom prst="line">
            <a:avLst/>
          </a:prstGeom>
          <a:ln w="22860">
            <a:solidFill>
              <a:srgbClr val="A9BCC2"/>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522208" y="2103120"/>
            <a:ext cx="1655064" cy="0"/>
          </a:xfrm>
          <a:prstGeom prst="line">
            <a:avLst/>
          </a:prstGeom>
          <a:ln w="22860">
            <a:solidFill>
              <a:srgbClr val="A9BCC2"/>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flipH="1">
            <a:off x="1801368" y="4251960"/>
            <a:ext cx="1655063" cy="0"/>
          </a:xfrm>
          <a:prstGeom prst="line">
            <a:avLst/>
          </a:prstGeom>
          <a:ln w="22860">
            <a:solidFill>
              <a:srgbClr val="A9BCC2"/>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flipH="1">
            <a:off x="4041648" y="4251960"/>
            <a:ext cx="1655064" cy="0"/>
          </a:xfrm>
          <a:prstGeom prst="line">
            <a:avLst/>
          </a:prstGeom>
          <a:ln w="22860">
            <a:solidFill>
              <a:srgbClr val="A9BCC2"/>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H="1">
            <a:off x="6281928" y="4251960"/>
            <a:ext cx="1655064" cy="0"/>
          </a:xfrm>
          <a:prstGeom prst="line">
            <a:avLst/>
          </a:prstGeom>
          <a:ln w="22860">
            <a:solidFill>
              <a:srgbClr val="A9BCC2"/>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flipH="1">
            <a:off x="8522208" y="4251960"/>
            <a:ext cx="1655064" cy="0"/>
          </a:xfrm>
          <a:prstGeom prst="line">
            <a:avLst/>
          </a:prstGeom>
          <a:ln w="22860">
            <a:solidFill>
              <a:srgbClr val="A9BCC2"/>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10762488" y="2103120"/>
            <a:ext cx="896112" cy="0"/>
          </a:xfrm>
          <a:prstGeom prst="line">
            <a:avLst/>
          </a:prstGeom>
          <a:ln w="22860">
            <a:solidFill>
              <a:srgbClr val="A9BCC2"/>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11658600" y="2103120"/>
            <a:ext cx="0" cy="2148840"/>
          </a:xfrm>
          <a:prstGeom prst="line">
            <a:avLst/>
          </a:prstGeom>
          <a:ln w="22860">
            <a:solidFill>
              <a:srgbClr val="A9BCC2"/>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H="1">
            <a:off x="10762488" y="4251960"/>
            <a:ext cx="896112" cy="0"/>
          </a:xfrm>
          <a:prstGeom prst="line">
            <a:avLst/>
          </a:prstGeom>
          <a:ln w="22860">
            <a:solidFill>
              <a:srgbClr val="A9BCC2"/>
            </a:solidFill>
            <a:tailEnd type="triangle" w="sm" len="sm"/>
          </a:ln>
        </p:spPr>
        <p:style>
          <a:lnRef idx="2">
            <a:schemeClr val="accent1"/>
          </a:lnRef>
          <a:fillRef idx="0">
            <a:schemeClr val="accent1"/>
          </a:fillRef>
          <a:effectRef idx="1">
            <a:schemeClr val="accent1"/>
          </a:effectRef>
          <a:fontRef idx="minor">
            <a:schemeClr val="tx1"/>
          </a:fontRef>
        </p:style>
      </p:cxnSp>
      <p:sp>
        <p:nvSpPr>
          <p:cNvPr id="16" name="Oval 15"/>
          <p:cNvSpPr/>
          <p:nvPr/>
        </p:nvSpPr>
        <p:spPr>
          <a:xfrm>
            <a:off x="1289304" y="1883663"/>
            <a:ext cx="438912" cy="438912"/>
          </a:xfrm>
          <a:prstGeom prst="ellipse">
            <a:avLst/>
          </a:prstGeom>
          <a:solidFill>
            <a:srgbClr val="11B5A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FFFFFF"/>
                </a:solidFill>
                <a:latin typeface="Aptos"/>
              </a:rPr>
              <a:t>1</a:t>
            </a:r>
          </a:p>
        </p:txBody>
      </p:sp>
      <p:sp>
        <p:nvSpPr>
          <p:cNvPr id="17" name="TextBox 16"/>
          <p:cNvSpPr txBox="1"/>
          <p:nvPr/>
        </p:nvSpPr>
        <p:spPr>
          <a:xfrm>
            <a:off x="521207" y="2542032"/>
            <a:ext cx="1975104" cy="1042415"/>
          </a:xfrm>
          <a:prstGeom prst="rect">
            <a:avLst/>
          </a:prstGeom>
          <a:noFill/>
        </p:spPr>
        <p:txBody>
          <a:bodyPr wrap="square" lIns="0" tIns="0" rIns="0" bIns="0">
            <a:spAutoFit/>
          </a:bodyPr>
          <a:lstStyle/>
          <a:p>
            <a:pPr algn="ctr">
              <a:spcAft>
                <a:spcPts val="0"/>
              </a:spcAft>
            </a:pPr>
            <a:r>
              <a:rPr sz="1700" b="1">
                <a:solidFill>
                  <a:srgbClr val="092B3A"/>
                </a:solidFill>
                <a:latin typeface="Aptos"/>
              </a:rPr>
              <a:t>High global bond</a:t>
            </a:r>
            <a:br/>
            <a:r>
              <a:rPr sz="1700" b="1">
                <a:solidFill>
                  <a:srgbClr val="092B3A"/>
                </a:solidFill>
                <a:latin typeface="Aptos"/>
              </a:rPr>
              <a:t>yields persist</a:t>
            </a:r>
          </a:p>
        </p:txBody>
      </p:sp>
      <p:sp>
        <p:nvSpPr>
          <p:cNvPr id="18" name="Oval 17"/>
          <p:cNvSpPr/>
          <p:nvPr/>
        </p:nvSpPr>
        <p:spPr>
          <a:xfrm>
            <a:off x="3529583" y="1883663"/>
            <a:ext cx="438912" cy="438912"/>
          </a:xfrm>
          <a:prstGeom prst="ellipse">
            <a:avLst/>
          </a:prstGeom>
          <a:solidFill>
            <a:srgbClr val="11B5A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FFFFFF"/>
                </a:solidFill>
                <a:latin typeface="Aptos"/>
              </a:rPr>
              <a:t>2</a:t>
            </a:r>
          </a:p>
        </p:txBody>
      </p:sp>
      <p:sp>
        <p:nvSpPr>
          <p:cNvPr id="19" name="TextBox 18"/>
          <p:cNvSpPr txBox="1"/>
          <p:nvPr/>
        </p:nvSpPr>
        <p:spPr>
          <a:xfrm>
            <a:off x="2761487" y="2542032"/>
            <a:ext cx="1975104" cy="1042415"/>
          </a:xfrm>
          <a:prstGeom prst="rect">
            <a:avLst/>
          </a:prstGeom>
          <a:noFill/>
        </p:spPr>
        <p:txBody>
          <a:bodyPr wrap="square" lIns="0" tIns="0" rIns="0" bIns="0">
            <a:spAutoFit/>
          </a:bodyPr>
          <a:lstStyle/>
          <a:p>
            <a:pPr algn="ctr">
              <a:spcAft>
                <a:spcPts val="0"/>
              </a:spcAft>
            </a:pPr>
            <a:r>
              <a:rPr sz="1700" b="1">
                <a:solidFill>
                  <a:srgbClr val="092B3A"/>
                </a:solidFill>
                <a:latin typeface="Aptos"/>
              </a:rPr>
              <a:t>Gilts and swaps</a:t>
            </a:r>
            <a:br/>
            <a:r>
              <a:rPr sz="1700" b="1">
                <a:solidFill>
                  <a:srgbClr val="092B3A"/>
                </a:solidFill>
                <a:latin typeface="Aptos"/>
              </a:rPr>
              <a:t>remain elevated</a:t>
            </a:r>
          </a:p>
        </p:txBody>
      </p:sp>
      <p:sp>
        <p:nvSpPr>
          <p:cNvPr id="20" name="Oval 19"/>
          <p:cNvSpPr/>
          <p:nvPr/>
        </p:nvSpPr>
        <p:spPr>
          <a:xfrm>
            <a:off x="5769864" y="1883663"/>
            <a:ext cx="438912" cy="438912"/>
          </a:xfrm>
          <a:prstGeom prst="ellipse">
            <a:avLst/>
          </a:prstGeom>
          <a:solidFill>
            <a:srgbClr val="11B5A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FFFFFF"/>
                </a:solidFill>
                <a:latin typeface="Aptos"/>
              </a:rPr>
              <a:t>3</a:t>
            </a:r>
          </a:p>
        </p:txBody>
      </p:sp>
      <p:sp>
        <p:nvSpPr>
          <p:cNvPr id="21" name="TextBox 20"/>
          <p:cNvSpPr txBox="1"/>
          <p:nvPr/>
        </p:nvSpPr>
        <p:spPr>
          <a:xfrm>
            <a:off x="5001768" y="2542032"/>
            <a:ext cx="1975104" cy="1042415"/>
          </a:xfrm>
          <a:prstGeom prst="rect">
            <a:avLst/>
          </a:prstGeom>
          <a:noFill/>
        </p:spPr>
        <p:txBody>
          <a:bodyPr wrap="square" lIns="0" tIns="0" rIns="0" bIns="0">
            <a:spAutoFit/>
          </a:bodyPr>
          <a:lstStyle/>
          <a:p>
            <a:pPr algn="ctr">
              <a:spcAft>
                <a:spcPts val="0"/>
              </a:spcAft>
            </a:pPr>
            <a:r>
              <a:rPr sz="1700" b="1">
                <a:solidFill>
                  <a:srgbClr val="092B3A"/>
                </a:solidFill>
                <a:latin typeface="Aptos"/>
              </a:rPr>
              <a:t>Mortgage and corporate</a:t>
            </a:r>
            <a:br/>
            <a:r>
              <a:rPr sz="1700" b="1">
                <a:solidFill>
                  <a:srgbClr val="092B3A"/>
                </a:solidFill>
                <a:latin typeface="Aptos"/>
              </a:rPr>
              <a:t>borrowing costs stay high</a:t>
            </a:r>
          </a:p>
        </p:txBody>
      </p:sp>
      <p:sp>
        <p:nvSpPr>
          <p:cNvPr id="22" name="Oval 21"/>
          <p:cNvSpPr/>
          <p:nvPr/>
        </p:nvSpPr>
        <p:spPr>
          <a:xfrm>
            <a:off x="8010144" y="1883663"/>
            <a:ext cx="438912" cy="438912"/>
          </a:xfrm>
          <a:prstGeom prst="ellipse">
            <a:avLst/>
          </a:prstGeom>
          <a:solidFill>
            <a:srgbClr val="11B5A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FFFFFF"/>
                </a:solidFill>
                <a:latin typeface="Aptos"/>
              </a:rPr>
              <a:t>4</a:t>
            </a:r>
          </a:p>
        </p:txBody>
      </p:sp>
      <p:sp>
        <p:nvSpPr>
          <p:cNvPr id="23" name="TextBox 22"/>
          <p:cNvSpPr txBox="1"/>
          <p:nvPr/>
        </p:nvSpPr>
        <p:spPr>
          <a:xfrm>
            <a:off x="7242048" y="2542032"/>
            <a:ext cx="1975104" cy="1042415"/>
          </a:xfrm>
          <a:prstGeom prst="rect">
            <a:avLst/>
          </a:prstGeom>
          <a:noFill/>
        </p:spPr>
        <p:txBody>
          <a:bodyPr wrap="square" lIns="0" tIns="0" rIns="0" bIns="0">
            <a:spAutoFit/>
          </a:bodyPr>
          <a:lstStyle/>
          <a:p>
            <a:pPr algn="ctr">
              <a:spcAft>
                <a:spcPts val="0"/>
              </a:spcAft>
            </a:pPr>
            <a:r>
              <a:rPr sz="1700" b="1">
                <a:solidFill>
                  <a:srgbClr val="092B3A"/>
                </a:solidFill>
                <a:latin typeface="Aptos"/>
              </a:rPr>
              <a:t>Household disposable</a:t>
            </a:r>
            <a:br/>
            <a:r>
              <a:rPr sz="1700" b="1">
                <a:solidFill>
                  <a:srgbClr val="092B3A"/>
                </a:solidFill>
                <a:latin typeface="Aptos"/>
              </a:rPr>
              <a:t>income is squeezed</a:t>
            </a:r>
          </a:p>
        </p:txBody>
      </p:sp>
      <p:sp>
        <p:nvSpPr>
          <p:cNvPr id="24" name="Oval 23"/>
          <p:cNvSpPr/>
          <p:nvPr/>
        </p:nvSpPr>
        <p:spPr>
          <a:xfrm>
            <a:off x="10250424" y="1883663"/>
            <a:ext cx="438912" cy="438912"/>
          </a:xfrm>
          <a:prstGeom prst="ellipse">
            <a:avLst/>
          </a:prstGeom>
          <a:solidFill>
            <a:srgbClr val="11B5A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FFFFFF"/>
                </a:solidFill>
                <a:latin typeface="Aptos"/>
              </a:rPr>
              <a:t>5</a:t>
            </a:r>
          </a:p>
        </p:txBody>
      </p:sp>
      <p:sp>
        <p:nvSpPr>
          <p:cNvPr id="25" name="TextBox 24"/>
          <p:cNvSpPr txBox="1"/>
          <p:nvPr/>
        </p:nvSpPr>
        <p:spPr>
          <a:xfrm>
            <a:off x="9482328" y="2542032"/>
            <a:ext cx="1975104" cy="1042415"/>
          </a:xfrm>
          <a:prstGeom prst="rect">
            <a:avLst/>
          </a:prstGeom>
          <a:noFill/>
        </p:spPr>
        <p:txBody>
          <a:bodyPr wrap="square" lIns="0" tIns="0" rIns="0" bIns="0">
            <a:spAutoFit/>
          </a:bodyPr>
          <a:lstStyle/>
          <a:p>
            <a:pPr algn="ctr">
              <a:spcAft>
                <a:spcPts val="0"/>
              </a:spcAft>
            </a:pPr>
            <a:r>
              <a:rPr sz="1700" b="1">
                <a:solidFill>
                  <a:srgbClr val="092B3A"/>
                </a:solidFill>
                <a:latin typeface="Aptos"/>
              </a:rPr>
              <a:t>Business investment</a:t>
            </a:r>
            <a:br/>
            <a:r>
              <a:rPr sz="1700" b="1">
                <a:solidFill>
                  <a:srgbClr val="092B3A"/>
                </a:solidFill>
                <a:latin typeface="Aptos"/>
              </a:rPr>
              <a:t>and hiring weaken</a:t>
            </a:r>
          </a:p>
        </p:txBody>
      </p:sp>
      <p:sp>
        <p:nvSpPr>
          <p:cNvPr id="26" name="Oval 25"/>
          <p:cNvSpPr/>
          <p:nvPr/>
        </p:nvSpPr>
        <p:spPr>
          <a:xfrm>
            <a:off x="10250424" y="4032504"/>
            <a:ext cx="438912" cy="438912"/>
          </a:xfrm>
          <a:prstGeom prst="ellipse">
            <a:avLst/>
          </a:prstGeom>
          <a:solidFill>
            <a:srgbClr val="11B5A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FFFFFF"/>
                </a:solidFill>
                <a:latin typeface="Aptos"/>
              </a:rPr>
              <a:t>6</a:t>
            </a:r>
          </a:p>
        </p:txBody>
      </p:sp>
      <p:sp>
        <p:nvSpPr>
          <p:cNvPr id="27" name="TextBox 26"/>
          <p:cNvSpPr txBox="1"/>
          <p:nvPr/>
        </p:nvSpPr>
        <p:spPr>
          <a:xfrm>
            <a:off x="9482328" y="4690872"/>
            <a:ext cx="1975104" cy="1042415"/>
          </a:xfrm>
          <a:prstGeom prst="rect">
            <a:avLst/>
          </a:prstGeom>
          <a:noFill/>
        </p:spPr>
        <p:txBody>
          <a:bodyPr wrap="square" lIns="0" tIns="0" rIns="0" bIns="0">
            <a:spAutoFit/>
          </a:bodyPr>
          <a:lstStyle/>
          <a:p>
            <a:pPr algn="ctr">
              <a:spcAft>
                <a:spcPts val="0"/>
              </a:spcAft>
            </a:pPr>
            <a:r>
              <a:rPr sz="1700" b="1">
                <a:solidFill>
                  <a:srgbClr val="092B3A"/>
                </a:solidFill>
                <a:latin typeface="Aptos"/>
              </a:rPr>
              <a:t>Economic</a:t>
            </a:r>
            <a:br/>
            <a:r>
              <a:rPr sz="1700" b="1">
                <a:solidFill>
                  <a:srgbClr val="092B3A"/>
                </a:solidFill>
                <a:latin typeface="Aptos"/>
              </a:rPr>
              <a:t>growth slows</a:t>
            </a:r>
          </a:p>
        </p:txBody>
      </p:sp>
      <p:sp>
        <p:nvSpPr>
          <p:cNvPr id="28" name="Oval 27"/>
          <p:cNvSpPr/>
          <p:nvPr/>
        </p:nvSpPr>
        <p:spPr>
          <a:xfrm>
            <a:off x="8010144" y="4032504"/>
            <a:ext cx="438912" cy="438912"/>
          </a:xfrm>
          <a:prstGeom prst="ellipse">
            <a:avLst/>
          </a:prstGeom>
          <a:solidFill>
            <a:srgbClr val="11B5A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FFFFFF"/>
                </a:solidFill>
                <a:latin typeface="Aptos"/>
              </a:rPr>
              <a:t>7</a:t>
            </a:r>
          </a:p>
        </p:txBody>
      </p:sp>
      <p:sp>
        <p:nvSpPr>
          <p:cNvPr id="29" name="TextBox 28"/>
          <p:cNvSpPr txBox="1"/>
          <p:nvPr/>
        </p:nvSpPr>
        <p:spPr>
          <a:xfrm>
            <a:off x="7242048" y="4690872"/>
            <a:ext cx="1975104" cy="1042415"/>
          </a:xfrm>
          <a:prstGeom prst="rect">
            <a:avLst/>
          </a:prstGeom>
          <a:noFill/>
        </p:spPr>
        <p:txBody>
          <a:bodyPr wrap="square" lIns="0" tIns="0" rIns="0" bIns="0">
            <a:spAutoFit/>
          </a:bodyPr>
          <a:lstStyle/>
          <a:p>
            <a:pPr algn="ctr">
              <a:spcAft>
                <a:spcPts val="0"/>
              </a:spcAft>
            </a:pPr>
            <a:r>
              <a:rPr sz="1700" b="1">
                <a:solidFill>
                  <a:srgbClr val="092B3A"/>
                </a:solidFill>
                <a:latin typeface="Aptos"/>
              </a:rPr>
              <a:t>Unemployment</a:t>
            </a:r>
            <a:br/>
            <a:r>
              <a:rPr sz="1700" b="1">
                <a:solidFill>
                  <a:srgbClr val="092B3A"/>
                </a:solidFill>
                <a:latin typeface="Aptos"/>
              </a:rPr>
              <a:t>rises</a:t>
            </a:r>
          </a:p>
        </p:txBody>
      </p:sp>
      <p:sp>
        <p:nvSpPr>
          <p:cNvPr id="30" name="Oval 29"/>
          <p:cNvSpPr/>
          <p:nvPr/>
        </p:nvSpPr>
        <p:spPr>
          <a:xfrm>
            <a:off x="5769864" y="4032504"/>
            <a:ext cx="438912" cy="438912"/>
          </a:xfrm>
          <a:prstGeom prst="ellipse">
            <a:avLst/>
          </a:prstGeom>
          <a:solidFill>
            <a:srgbClr val="11B5A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FFFFFF"/>
                </a:solidFill>
                <a:latin typeface="Aptos"/>
              </a:rPr>
              <a:t>8</a:t>
            </a:r>
          </a:p>
        </p:txBody>
      </p:sp>
      <p:sp>
        <p:nvSpPr>
          <p:cNvPr id="31" name="TextBox 30"/>
          <p:cNvSpPr txBox="1"/>
          <p:nvPr/>
        </p:nvSpPr>
        <p:spPr>
          <a:xfrm>
            <a:off x="5001768" y="4690872"/>
            <a:ext cx="1975104" cy="1042415"/>
          </a:xfrm>
          <a:prstGeom prst="rect">
            <a:avLst/>
          </a:prstGeom>
          <a:noFill/>
        </p:spPr>
        <p:txBody>
          <a:bodyPr wrap="square" lIns="0" tIns="0" rIns="0" bIns="0">
            <a:spAutoFit/>
          </a:bodyPr>
          <a:lstStyle/>
          <a:p>
            <a:pPr algn="ctr">
              <a:spcAft>
                <a:spcPts val="0"/>
              </a:spcAft>
            </a:pPr>
            <a:r>
              <a:rPr sz="1700" b="1">
                <a:solidFill>
                  <a:srgbClr val="092B3A"/>
                </a:solidFill>
                <a:latin typeface="Aptos"/>
              </a:rPr>
              <a:t>Mortgage arrears</a:t>
            </a:r>
            <a:br/>
            <a:r>
              <a:rPr sz="1700" b="1">
                <a:solidFill>
                  <a:srgbClr val="092B3A"/>
                </a:solidFill>
                <a:latin typeface="Aptos"/>
              </a:rPr>
              <a:t>risk increases</a:t>
            </a:r>
          </a:p>
        </p:txBody>
      </p:sp>
      <p:sp>
        <p:nvSpPr>
          <p:cNvPr id="32" name="Oval 31"/>
          <p:cNvSpPr/>
          <p:nvPr/>
        </p:nvSpPr>
        <p:spPr>
          <a:xfrm>
            <a:off x="3529583" y="4032504"/>
            <a:ext cx="438912" cy="438912"/>
          </a:xfrm>
          <a:prstGeom prst="ellipse">
            <a:avLst/>
          </a:prstGeom>
          <a:solidFill>
            <a:srgbClr val="F2A9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FFFFFF"/>
                </a:solidFill>
                <a:latin typeface="Aptos"/>
              </a:rPr>
              <a:t>9</a:t>
            </a:r>
          </a:p>
        </p:txBody>
      </p:sp>
      <p:sp>
        <p:nvSpPr>
          <p:cNvPr id="33" name="TextBox 32"/>
          <p:cNvSpPr txBox="1"/>
          <p:nvPr/>
        </p:nvSpPr>
        <p:spPr>
          <a:xfrm>
            <a:off x="2761487" y="4690872"/>
            <a:ext cx="1975104" cy="1042415"/>
          </a:xfrm>
          <a:prstGeom prst="rect">
            <a:avLst/>
          </a:prstGeom>
          <a:noFill/>
        </p:spPr>
        <p:txBody>
          <a:bodyPr wrap="square" lIns="0" tIns="0" rIns="0" bIns="0">
            <a:spAutoFit/>
          </a:bodyPr>
          <a:lstStyle/>
          <a:p>
            <a:pPr algn="ctr">
              <a:spcAft>
                <a:spcPts val="0"/>
              </a:spcAft>
            </a:pPr>
            <a:r>
              <a:rPr sz="1700" b="1">
                <a:solidFill>
                  <a:srgbClr val="092B3A"/>
                </a:solidFill>
                <a:latin typeface="Aptos"/>
              </a:rPr>
              <a:t>Lenders’ credit</a:t>
            </a:r>
            <a:br/>
            <a:r>
              <a:rPr sz="1700" b="1">
                <a:solidFill>
                  <a:srgbClr val="092B3A"/>
                </a:solidFill>
                <a:latin typeface="Aptos"/>
              </a:rPr>
              <a:t>appetite tightens</a:t>
            </a:r>
          </a:p>
        </p:txBody>
      </p:sp>
      <p:sp>
        <p:nvSpPr>
          <p:cNvPr id="34" name="Oval 33"/>
          <p:cNvSpPr/>
          <p:nvPr/>
        </p:nvSpPr>
        <p:spPr>
          <a:xfrm>
            <a:off x="1289304" y="4032504"/>
            <a:ext cx="438912" cy="438912"/>
          </a:xfrm>
          <a:prstGeom prst="ellipse">
            <a:avLst/>
          </a:prstGeom>
          <a:solidFill>
            <a:srgbClr val="F2A90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300" b="1">
                <a:solidFill>
                  <a:srgbClr val="FFFFFF"/>
                </a:solidFill>
                <a:latin typeface="Aptos"/>
              </a:rPr>
              <a:t>10</a:t>
            </a:r>
          </a:p>
        </p:txBody>
      </p:sp>
      <p:sp>
        <p:nvSpPr>
          <p:cNvPr id="35" name="TextBox 34"/>
          <p:cNvSpPr txBox="1"/>
          <p:nvPr/>
        </p:nvSpPr>
        <p:spPr>
          <a:xfrm>
            <a:off x="521207" y="4690872"/>
            <a:ext cx="1975104" cy="1042415"/>
          </a:xfrm>
          <a:prstGeom prst="rect">
            <a:avLst/>
          </a:prstGeom>
          <a:noFill/>
        </p:spPr>
        <p:txBody>
          <a:bodyPr wrap="square" lIns="0" tIns="0" rIns="0" bIns="0">
            <a:spAutoFit/>
          </a:bodyPr>
          <a:lstStyle/>
          <a:p>
            <a:pPr algn="ctr">
              <a:spcAft>
                <a:spcPts val="0"/>
              </a:spcAft>
            </a:pPr>
            <a:r>
              <a:rPr sz="1700" b="1">
                <a:solidFill>
                  <a:srgbClr val="092B3A"/>
                </a:solidFill>
                <a:latin typeface="Aptos"/>
              </a:rPr>
              <a:t>Housing activity and</a:t>
            </a:r>
            <a:br/>
            <a:r>
              <a:rPr sz="1700" b="1">
                <a:solidFill>
                  <a:srgbClr val="092B3A"/>
                </a:solidFill>
                <a:latin typeface="Aptos"/>
              </a:rPr>
              <a:t>consumption weaken further</a:t>
            </a:r>
          </a:p>
        </p:txBody>
      </p:sp>
      <p:sp>
        <p:nvSpPr>
          <p:cNvPr id="36" name="TextBox 35"/>
          <p:cNvSpPr txBox="1"/>
          <p:nvPr/>
        </p:nvSpPr>
        <p:spPr>
          <a:xfrm>
            <a:off x="640080" y="5897880"/>
            <a:ext cx="10881360" cy="329184"/>
          </a:xfrm>
          <a:prstGeom prst="rect">
            <a:avLst/>
          </a:prstGeom>
          <a:noFill/>
        </p:spPr>
        <p:txBody>
          <a:bodyPr wrap="square" lIns="0" tIns="0" rIns="0" bIns="0">
            <a:spAutoFit/>
          </a:bodyPr>
          <a:lstStyle/>
          <a:p>
            <a:pPr algn="ctr">
              <a:spcAft>
                <a:spcPts val="0"/>
              </a:spcAft>
            </a:pPr>
            <a:r>
              <a:rPr sz="1300" b="0">
                <a:solidFill>
                  <a:srgbClr val="66747C"/>
                </a:solidFill>
                <a:latin typeface="Aptos"/>
              </a:rPr>
              <a:t>Conditional links: effects may overlap, emerge with a lag or be offset by other developments.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48640" y="384048"/>
            <a:ext cx="5303520" cy="228600"/>
          </a:xfrm>
          <a:prstGeom prst="rect">
            <a:avLst/>
          </a:prstGeom>
          <a:noFill/>
          <a:ln/>
        </p:spPr>
        <p:txBody>
          <a:bodyPr wrap="square" lIns="0" tIns="0" rIns="0" bIns="0" rtlCol="0" anchor="ctr"/>
          <a:lstStyle/>
          <a:p>
            <a:pPr marL="0" indent="0">
              <a:buNone/>
            </a:pPr>
            <a:r>
              <a:rPr lang="en-US" sz="1100" b="1" kern="0" spc="140" dirty="0">
                <a:solidFill>
                  <a:srgbClr val="11B5AE"/>
                </a:solidFill>
                <a:latin typeface="Aptos" pitchFamily="34" charset="0"/>
                <a:ea typeface="Aptos" pitchFamily="34" charset="-122"/>
                <a:cs typeface="Aptos" pitchFamily="34" charset="-120"/>
              </a:rPr>
              <a:t>MARKET CONTEXT</a:t>
            </a:r>
            <a:endParaRPr lang="en-US" sz="1100" dirty="0"/>
          </a:p>
        </p:txBody>
      </p:sp>
      <p:sp>
        <p:nvSpPr>
          <p:cNvPr id="3" name="Text 1"/>
          <p:cNvSpPr/>
          <p:nvPr/>
        </p:nvSpPr>
        <p:spPr>
          <a:xfrm>
            <a:off x="548640" y="713232"/>
            <a:ext cx="10972800" cy="530352"/>
          </a:xfrm>
          <a:prstGeom prst="rect">
            <a:avLst/>
          </a:prstGeom>
          <a:noFill/>
          <a:ln/>
        </p:spPr>
        <p:txBody>
          <a:bodyPr wrap="square" lIns="0" tIns="0" rIns="0" bIns="0" rtlCol="0" anchor="ctr"/>
          <a:lstStyle/>
          <a:p>
            <a:pPr marL="0" indent="0">
              <a:buNone/>
            </a:pPr>
            <a:r>
              <a:rPr lang="en-US" sz="2800" b="1" dirty="0">
                <a:solidFill>
                  <a:srgbClr val="092B3A"/>
                </a:solidFill>
                <a:latin typeface="Aptos Display" pitchFamily="34" charset="0"/>
                <a:ea typeface="Aptos Display" pitchFamily="34" charset="-122"/>
                <a:cs typeface="Aptos Display" pitchFamily="34" charset="-120"/>
              </a:rPr>
              <a:t>A market growing, but not getting easier</a:t>
            </a:r>
            <a:endParaRPr lang="en-US" sz="2800" dirty="0"/>
          </a:p>
        </p:txBody>
      </p:sp>
      <p:sp>
        <p:nvSpPr>
          <p:cNvPr id="4" name="Text 2"/>
          <p:cNvSpPr/>
          <p:nvPr/>
        </p:nvSpPr>
        <p:spPr>
          <a:xfrm>
            <a:off x="548640" y="1307592"/>
            <a:ext cx="10789920" cy="347472"/>
          </a:xfrm>
          <a:prstGeom prst="rect">
            <a:avLst/>
          </a:prstGeom>
          <a:noFill/>
          <a:ln/>
        </p:spPr>
        <p:txBody>
          <a:bodyPr wrap="square" lIns="0" tIns="0" rIns="0" bIns="0" rtlCol="0" anchor="ctr"/>
          <a:lstStyle/>
          <a:p>
            <a:pPr marL="0" indent="0">
              <a:buNone/>
            </a:pPr>
            <a:r>
              <a:rPr lang="en-US" sz="1500">
                <a:solidFill>
                  <a:srgbClr val="66747C"/>
                </a:solidFill>
              </a:rPr>
              <a:t>IMLA reports total mortgage lending up 7% by value in Jan–Aug 2026 versus Jan–Aug 2025</a:t>
            </a:r>
            <a:r>
              <a:rPr lang="en-US" sz="1500" dirty="0">
                <a:solidFill>
                  <a:srgbClr val="66747C"/>
                </a:solidFill>
              </a:rPr>
              <a:t>.</a:t>
            </a:r>
            <a:endParaRPr lang="en-US" sz="1500" dirty="0"/>
          </a:p>
        </p:txBody>
      </p:sp>
      <p:sp>
        <p:nvSpPr>
          <p:cNvPr id="5" name="Shape 3"/>
          <p:cNvSpPr/>
          <p:nvPr/>
        </p:nvSpPr>
        <p:spPr>
          <a:xfrm>
            <a:off x="594360" y="1828800"/>
            <a:ext cx="2514600" cy="1417320"/>
          </a:xfrm>
          <a:prstGeom prst="roundRect">
            <a:avLst>
              <a:gd name="adj" fmla="val 5161"/>
            </a:avLst>
          </a:prstGeom>
          <a:solidFill>
            <a:srgbClr val="FFFFFF"/>
          </a:solidFill>
          <a:ln w="12700">
            <a:solidFill>
              <a:srgbClr val="D4DEE2"/>
            </a:solidFill>
            <a:prstDash val="solid"/>
          </a:ln>
          <a:effectLst>
            <a:outerShdw blurRad="19050" dist="6350" dir="2700000" algn="bl" rotWithShape="0">
              <a:srgbClr val="000000">
                <a:alpha val="12000"/>
              </a:srgbClr>
            </a:outerShdw>
          </a:effectLst>
        </p:spPr>
        <p:txBody>
          <a:bodyPr/>
          <a:lstStyle/>
          <a:p>
            <a:endParaRPr lang="en-GB"/>
          </a:p>
        </p:txBody>
      </p:sp>
      <p:sp>
        <p:nvSpPr>
          <p:cNvPr id="6" name="Text 4"/>
          <p:cNvSpPr/>
          <p:nvPr/>
        </p:nvSpPr>
        <p:spPr>
          <a:xfrm>
            <a:off x="740664" y="1975104"/>
            <a:ext cx="2221992" cy="438912"/>
          </a:xfrm>
          <a:prstGeom prst="rect">
            <a:avLst/>
          </a:prstGeom>
          <a:noFill/>
          <a:ln/>
        </p:spPr>
        <p:txBody>
          <a:bodyPr wrap="square" lIns="0" tIns="0" rIns="0" bIns="0" rtlCol="0" anchor="ctr"/>
          <a:lstStyle/>
          <a:p>
            <a:pPr marL="0" indent="0">
              <a:buNone/>
            </a:pPr>
            <a:r>
              <a:rPr lang="en-US" sz="2700" b="1" dirty="0">
                <a:solidFill>
                  <a:srgbClr val="092B3A"/>
                </a:solidFill>
              </a:rPr>
              <a:t>£300bn</a:t>
            </a:r>
            <a:endParaRPr lang="en-US" sz="2700" dirty="0"/>
          </a:p>
        </p:txBody>
      </p:sp>
      <p:sp>
        <p:nvSpPr>
          <p:cNvPr id="7" name="Text 5"/>
          <p:cNvSpPr/>
          <p:nvPr/>
        </p:nvSpPr>
        <p:spPr>
          <a:xfrm>
            <a:off x="740664" y="2487168"/>
            <a:ext cx="2221992" cy="630936"/>
          </a:xfrm>
          <a:prstGeom prst="rect">
            <a:avLst/>
          </a:prstGeom>
          <a:noFill/>
          <a:ln/>
        </p:spPr>
        <p:txBody>
          <a:bodyPr wrap="square" lIns="0" tIns="0" rIns="0" bIns="0" rtlCol="0" anchor="ctr"/>
          <a:lstStyle/>
          <a:p>
            <a:pPr marL="0" indent="0">
              <a:buNone/>
            </a:pPr>
            <a:r>
              <a:rPr lang="en-US" sz="1250" dirty="0">
                <a:solidFill>
                  <a:srgbClr val="19323C"/>
                </a:solidFill>
              </a:rPr>
              <a:t>UK gross mortgage lending forecast for 2026</a:t>
            </a:r>
            <a:endParaRPr lang="en-US" sz="1250" dirty="0"/>
          </a:p>
        </p:txBody>
      </p:sp>
      <p:sp>
        <p:nvSpPr>
          <p:cNvPr id="8" name="Shape 6"/>
          <p:cNvSpPr/>
          <p:nvPr/>
        </p:nvSpPr>
        <p:spPr>
          <a:xfrm>
            <a:off x="3310128" y="1828800"/>
            <a:ext cx="2514600" cy="1417320"/>
          </a:xfrm>
          <a:prstGeom prst="roundRect">
            <a:avLst>
              <a:gd name="adj" fmla="val 5161"/>
            </a:avLst>
          </a:prstGeom>
          <a:solidFill>
            <a:srgbClr val="FFFFFF"/>
          </a:solidFill>
          <a:ln w="12700">
            <a:solidFill>
              <a:srgbClr val="D4DEE2"/>
            </a:solidFill>
            <a:prstDash val="solid"/>
          </a:ln>
          <a:effectLst>
            <a:outerShdw blurRad="19050" dist="6350" dir="2700000" algn="bl" rotWithShape="0">
              <a:srgbClr val="000000">
                <a:alpha val="12000"/>
              </a:srgbClr>
            </a:outerShdw>
          </a:effectLst>
        </p:spPr>
        <p:txBody>
          <a:bodyPr/>
          <a:lstStyle/>
          <a:p>
            <a:endParaRPr lang="en-GB"/>
          </a:p>
        </p:txBody>
      </p:sp>
      <p:sp>
        <p:nvSpPr>
          <p:cNvPr id="9" name="Text 7"/>
          <p:cNvSpPr/>
          <p:nvPr/>
        </p:nvSpPr>
        <p:spPr>
          <a:xfrm>
            <a:off x="3456432" y="1975104"/>
            <a:ext cx="2221992" cy="438912"/>
          </a:xfrm>
          <a:prstGeom prst="rect">
            <a:avLst/>
          </a:prstGeom>
          <a:noFill/>
          <a:ln/>
        </p:spPr>
        <p:txBody>
          <a:bodyPr wrap="square" lIns="0" tIns="0" rIns="0" bIns="0" rtlCol="0" anchor="ctr"/>
          <a:lstStyle/>
          <a:p>
            <a:pPr marL="0" indent="0">
              <a:buNone/>
            </a:pPr>
            <a:r>
              <a:rPr lang="en-US" sz="2700" b="1" dirty="0">
                <a:solidFill>
                  <a:srgbClr val="11B5AE"/>
                </a:solidFill>
              </a:rPr>
              <a:t>+4%</a:t>
            </a:r>
            <a:endParaRPr lang="en-US" sz="2700" dirty="0"/>
          </a:p>
        </p:txBody>
      </p:sp>
      <p:sp>
        <p:nvSpPr>
          <p:cNvPr id="10" name="Text 8"/>
          <p:cNvSpPr/>
          <p:nvPr/>
        </p:nvSpPr>
        <p:spPr>
          <a:xfrm>
            <a:off x="3456432" y="2487168"/>
            <a:ext cx="2221992" cy="630936"/>
          </a:xfrm>
          <a:prstGeom prst="rect">
            <a:avLst/>
          </a:prstGeom>
          <a:noFill/>
          <a:ln/>
        </p:spPr>
        <p:txBody>
          <a:bodyPr wrap="square" lIns="0" tIns="0" rIns="0" bIns="0" rtlCol="0" anchor="ctr"/>
          <a:lstStyle/>
          <a:p>
            <a:pPr marL="0" indent="0">
              <a:buNone/>
            </a:pPr>
            <a:r>
              <a:rPr lang="en-US" sz="1250" dirty="0">
                <a:solidFill>
                  <a:srgbClr val="19323C"/>
                </a:solidFill>
              </a:rPr>
              <a:t>Forecast growth in overall gross lending</a:t>
            </a:r>
            <a:endParaRPr lang="en-US" sz="1250" dirty="0"/>
          </a:p>
        </p:txBody>
      </p:sp>
      <p:sp>
        <p:nvSpPr>
          <p:cNvPr id="11" name="Shape 9"/>
          <p:cNvSpPr/>
          <p:nvPr/>
        </p:nvSpPr>
        <p:spPr>
          <a:xfrm>
            <a:off x="6025896" y="1828800"/>
            <a:ext cx="2514600" cy="1417320"/>
          </a:xfrm>
          <a:prstGeom prst="roundRect">
            <a:avLst>
              <a:gd name="adj" fmla="val 5161"/>
            </a:avLst>
          </a:prstGeom>
          <a:solidFill>
            <a:srgbClr val="FFFFFF"/>
          </a:solidFill>
          <a:ln w="12700">
            <a:solidFill>
              <a:srgbClr val="D4DEE2"/>
            </a:solidFill>
            <a:prstDash val="solid"/>
          </a:ln>
          <a:effectLst>
            <a:outerShdw blurRad="19050" dist="6350" dir="2700000" algn="bl" rotWithShape="0">
              <a:srgbClr val="000000">
                <a:alpha val="12000"/>
              </a:srgbClr>
            </a:outerShdw>
          </a:effectLst>
        </p:spPr>
        <p:txBody>
          <a:bodyPr/>
          <a:lstStyle/>
          <a:p>
            <a:endParaRPr lang="en-GB"/>
          </a:p>
        </p:txBody>
      </p:sp>
      <p:sp>
        <p:nvSpPr>
          <p:cNvPr id="12" name="Text 10"/>
          <p:cNvSpPr/>
          <p:nvPr/>
        </p:nvSpPr>
        <p:spPr>
          <a:xfrm>
            <a:off x="6172200" y="1975104"/>
            <a:ext cx="2221992" cy="438912"/>
          </a:xfrm>
          <a:prstGeom prst="rect">
            <a:avLst/>
          </a:prstGeom>
          <a:noFill/>
          <a:ln/>
        </p:spPr>
        <p:txBody>
          <a:bodyPr wrap="square" lIns="0" tIns="0" rIns="0" bIns="0" rtlCol="0" anchor="ctr"/>
          <a:lstStyle/>
          <a:p>
            <a:pPr marL="0" indent="0">
              <a:buNone/>
            </a:pPr>
            <a:r>
              <a:rPr lang="en-US" sz="2700" b="1">
                <a:solidFill>
                  <a:srgbClr val="F2A900"/>
                </a:solidFill>
              </a:rPr>
              <a:t>£261bn</a:t>
            </a:r>
            <a:endParaRPr lang="en-US" sz="2700" dirty="0"/>
          </a:p>
        </p:txBody>
      </p:sp>
      <p:sp>
        <p:nvSpPr>
          <p:cNvPr id="13" name="Text 11"/>
          <p:cNvSpPr/>
          <p:nvPr/>
        </p:nvSpPr>
        <p:spPr>
          <a:xfrm>
            <a:off x="6172200" y="2487168"/>
            <a:ext cx="2221992" cy="630936"/>
          </a:xfrm>
          <a:prstGeom prst="rect">
            <a:avLst/>
          </a:prstGeom>
          <a:noFill/>
          <a:ln/>
        </p:spPr>
        <p:txBody>
          <a:bodyPr wrap="square" lIns="0" tIns="0" rIns="0" bIns="0" rtlCol="0" anchor="ctr"/>
          <a:lstStyle/>
          <a:p>
            <a:pPr marL="0" indent="0">
              <a:buNone/>
            </a:pPr>
            <a:r>
              <a:rPr lang="en-US" sz="1250">
                <a:solidFill>
                  <a:srgbClr val="19323C"/>
                </a:solidFill>
              </a:rPr>
              <a:t>Product transfers forecast for </a:t>
            </a:r>
            <a:r>
              <a:rPr lang="en-US" sz="1250" dirty="0">
                <a:solidFill>
                  <a:srgbClr val="19323C"/>
                </a:solidFill>
              </a:rPr>
              <a:t>2026</a:t>
            </a:r>
            <a:r>
              <a:rPr lang="en-US" sz="1250">
                <a:solidFill>
                  <a:srgbClr val="19323C"/>
                </a:solidFill>
              </a:rPr>
              <a:t>, up 2% year on year</a:t>
            </a:r>
            <a:endParaRPr lang="en-US" sz="1250" dirty="0"/>
          </a:p>
        </p:txBody>
      </p:sp>
      <p:sp>
        <p:nvSpPr>
          <p:cNvPr id="14" name="Shape 12"/>
          <p:cNvSpPr/>
          <p:nvPr/>
        </p:nvSpPr>
        <p:spPr>
          <a:xfrm>
            <a:off x="8741664" y="1828800"/>
            <a:ext cx="2514600" cy="1417320"/>
          </a:xfrm>
          <a:prstGeom prst="roundRect">
            <a:avLst>
              <a:gd name="adj" fmla="val 5161"/>
            </a:avLst>
          </a:prstGeom>
          <a:solidFill>
            <a:srgbClr val="FFFFFF"/>
          </a:solidFill>
          <a:ln w="12700">
            <a:solidFill>
              <a:srgbClr val="D4DEE2"/>
            </a:solidFill>
            <a:prstDash val="solid"/>
          </a:ln>
          <a:effectLst>
            <a:outerShdw blurRad="19050" dist="6350" dir="2700000" algn="bl" rotWithShape="0">
              <a:srgbClr val="000000">
                <a:alpha val="12000"/>
              </a:srgbClr>
            </a:outerShdw>
          </a:effectLst>
        </p:spPr>
        <p:txBody>
          <a:bodyPr/>
          <a:lstStyle/>
          <a:p>
            <a:endParaRPr lang="en-GB"/>
          </a:p>
        </p:txBody>
      </p:sp>
      <p:sp>
        <p:nvSpPr>
          <p:cNvPr id="15" name="Text 13"/>
          <p:cNvSpPr/>
          <p:nvPr/>
        </p:nvSpPr>
        <p:spPr>
          <a:xfrm>
            <a:off x="8887968" y="1975104"/>
            <a:ext cx="2221992" cy="438912"/>
          </a:xfrm>
          <a:prstGeom prst="rect">
            <a:avLst/>
          </a:prstGeom>
          <a:noFill/>
          <a:ln/>
        </p:spPr>
        <p:txBody>
          <a:bodyPr wrap="square" lIns="0" tIns="0" rIns="0" bIns="0" rtlCol="0" anchor="ctr"/>
          <a:lstStyle/>
          <a:p>
            <a:pPr marL="0" indent="0">
              <a:buNone/>
            </a:pPr>
            <a:r>
              <a:rPr lang="en-US" sz="2700" b="1" dirty="0">
                <a:solidFill>
                  <a:srgbClr val="2E8B57"/>
                </a:solidFill>
              </a:rPr>
              <a:t>+10%</a:t>
            </a:r>
            <a:endParaRPr lang="en-US" sz="2700" dirty="0"/>
          </a:p>
        </p:txBody>
      </p:sp>
      <p:sp>
        <p:nvSpPr>
          <p:cNvPr id="16" name="Text 14"/>
          <p:cNvSpPr/>
          <p:nvPr/>
        </p:nvSpPr>
        <p:spPr>
          <a:xfrm>
            <a:off x="8887968" y="2487168"/>
            <a:ext cx="2221992" cy="630936"/>
          </a:xfrm>
          <a:prstGeom prst="rect">
            <a:avLst/>
          </a:prstGeom>
          <a:noFill/>
          <a:ln/>
        </p:spPr>
        <p:txBody>
          <a:bodyPr wrap="square" lIns="0" tIns="0" rIns="0" bIns="0" rtlCol="0" anchor="ctr"/>
          <a:lstStyle/>
          <a:p>
            <a:pPr marL="0" indent="0">
              <a:buNone/>
            </a:pPr>
            <a:r>
              <a:rPr lang="en-US" sz="1250" dirty="0">
                <a:solidFill>
                  <a:srgbClr val="19323C"/>
                </a:solidFill>
              </a:rPr>
              <a:t>Forecast growth in external remortgaging</a:t>
            </a:r>
            <a:endParaRPr lang="en-US" sz="1250" dirty="0"/>
          </a:p>
        </p:txBody>
      </p:sp>
      <p:sp>
        <p:nvSpPr>
          <p:cNvPr id="17" name="Text 15"/>
          <p:cNvSpPr/>
          <p:nvPr/>
        </p:nvSpPr>
        <p:spPr>
          <a:xfrm>
            <a:off x="6126480" y="3703320"/>
            <a:ext cx="5120640" cy="274320"/>
          </a:xfrm>
          <a:prstGeom prst="rect">
            <a:avLst/>
          </a:prstGeom>
          <a:noFill/>
          <a:ln/>
        </p:spPr>
        <p:txBody>
          <a:bodyPr wrap="square" lIns="0" tIns="0" rIns="0" bIns="0" rtlCol="0" anchor="ctr"/>
          <a:lstStyle/>
          <a:p>
            <a:pPr marL="0" indent="0">
              <a:buNone/>
            </a:pPr>
            <a:r>
              <a:rPr lang="en-US" sz="1300" b="1" dirty="0">
                <a:solidFill>
                  <a:srgbClr val="11B5AE"/>
                </a:solidFill>
              </a:rPr>
              <a:t>The implication</a:t>
            </a:r>
            <a:endParaRPr lang="en-US" sz="1300" dirty="0"/>
          </a:p>
        </p:txBody>
      </p:sp>
      <p:sp>
        <p:nvSpPr>
          <p:cNvPr id="18" name="Text 16"/>
          <p:cNvSpPr/>
          <p:nvPr/>
        </p:nvSpPr>
        <p:spPr>
          <a:xfrm>
            <a:off x="6126480" y="4041648"/>
            <a:ext cx="5166360" cy="1170432"/>
          </a:xfrm>
          <a:prstGeom prst="rect">
            <a:avLst/>
          </a:prstGeom>
          <a:noFill/>
          <a:ln/>
        </p:spPr>
        <p:txBody>
          <a:bodyPr wrap="square" lIns="0" tIns="0" rIns="0" bIns="0" rtlCol="0" anchor="ctr"/>
          <a:lstStyle/>
          <a:p>
            <a:pPr marL="0" indent="0">
              <a:buNone/>
            </a:pPr>
            <a:r>
              <a:rPr lang="en-US" sz="2500" b="1">
                <a:solidFill>
                  <a:srgbClr val="092B3A"/>
                </a:solidFill>
              </a:rPr>
              <a:t>Early reviews should compare remortgages with product transfers</a:t>
            </a:r>
            <a:r>
              <a:rPr lang="en-US" sz="2500" b="1" dirty="0">
                <a:solidFill>
                  <a:srgbClr val="092B3A"/>
                </a:solidFill>
              </a:rPr>
              <a:t>.</a:t>
            </a:r>
            <a:endParaRPr lang="en-US" sz="2500" dirty="0"/>
          </a:p>
        </p:txBody>
      </p:sp>
      <p:sp>
        <p:nvSpPr>
          <p:cNvPr id="19" name="Shape 17"/>
          <p:cNvSpPr/>
          <p:nvPr/>
        </p:nvSpPr>
        <p:spPr>
          <a:xfrm>
            <a:off x="594360" y="5376672"/>
            <a:ext cx="10698480" cy="1"/>
          </a:xfrm>
          <a:prstGeom prst="line">
            <a:avLst/>
          </a:prstGeom>
          <a:noFill/>
          <a:ln w="12700">
            <a:solidFill>
              <a:srgbClr val="C9D5D9"/>
            </a:solidFill>
            <a:prstDash val="solid"/>
          </a:ln>
        </p:spPr>
        <p:txBody>
          <a:bodyPr/>
          <a:lstStyle/>
          <a:p>
            <a:endParaRPr lang="en-GB"/>
          </a:p>
        </p:txBody>
      </p:sp>
      <p:sp>
        <p:nvSpPr>
          <p:cNvPr id="20" name="Text 18"/>
          <p:cNvSpPr/>
          <p:nvPr/>
        </p:nvSpPr>
        <p:spPr>
          <a:xfrm>
            <a:off x="594360" y="5614416"/>
            <a:ext cx="10698480" cy="384048"/>
          </a:xfrm>
          <a:prstGeom prst="rect">
            <a:avLst/>
          </a:prstGeom>
          <a:noFill/>
          <a:ln/>
        </p:spPr>
        <p:txBody>
          <a:bodyPr wrap="square" lIns="0" tIns="0" rIns="0" bIns="0" rtlCol="0" anchor="ctr"/>
          <a:lstStyle/>
          <a:p>
            <a:pPr marL="0" indent="0" algn="ctr">
              <a:buNone/>
            </a:pPr>
            <a:r>
              <a:rPr lang="en-US" sz="1600" i="1" dirty="0">
                <a:solidFill>
                  <a:srgbClr val="66747C"/>
                </a:solidFill>
              </a:rPr>
              <a:t>Headline volume creates the audience. Complexity creates the value.</a:t>
            </a:r>
            <a:endParaRPr lang="en-US" sz="1600" dirty="0"/>
          </a:p>
        </p:txBody>
      </p:sp>
      <p:sp>
        <p:nvSpPr>
          <p:cNvPr id="25" name="Slide Number Placeholder 0"/>
          <p:cNvSpPr>
            <a:spLocks noGrp="1"/>
          </p:cNvSpPr>
          <p:nvPr>
            <p:ph type="sldNum" sz="quarter" idx="4294967295"/>
          </p:nvPr>
        </p:nvSpPr>
        <p:spPr>
          <a:xfrm>
            <a:off x="11750040" y="6510528"/>
            <a:ext cx="228600" cy="164592"/>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47C"/>
                </a:solidFill>
                <a:latin typeface="Aptos"/>
                <a:ea typeface="Aptos"/>
                <a:cs typeface="Aptos"/>
              </a:defRPr>
            </a:lvl1pPr>
          </a:lstStyle>
          <a:p>
            <a:pPr algn="r"/>
            <a:fld id="{F7021451-1387-4CA6-816F-3879F97B5CBC}" type="slidenum">
              <a:rPr lang="en-US" b="0"/>
              <a:t>6</a:t>
            </a:fld>
            <a:endParaRPr lang="en-US"/>
          </a:p>
        </p:txBody>
      </p:sp>
      <p:sp>
        <p:nvSpPr>
          <p:cNvPr id="26" name="News update 26"/>
          <p:cNvSpPr/>
          <p:nvPr/>
        </p:nvSpPr>
        <p:spPr>
          <a:xfrm>
            <a:off x="594360" y="3346704"/>
            <a:ext cx="10698480" cy="228600"/>
          </a:xfrm>
          <a:prstGeom prst="rect">
            <a:avLst/>
          </a:prstGeom>
          <a:noFill/>
          <a:ln/>
        </p:spPr>
        <p:txBody>
          <a:bodyPr wrap="square" lIns="0" tIns="0" rIns="0" bIns="0" rtlCol="0" anchor="ctr"/>
          <a:lstStyle/>
          <a:p>
            <a:pPr marL="0" indent="0">
              <a:buNone/>
            </a:pPr>
            <a:r>
              <a:rPr lang="en-US" sz="1250">
                <a:solidFill>
                  <a:srgbClr val="66747C"/>
                </a:solidFill>
              </a:rPr>
              <a:t>Above: UK Finance full-year forecasts, published 15 December 2025.</a:t>
            </a:r>
            <a:endParaRPr lang="en-US" sz="1250"/>
          </a:p>
        </p:txBody>
      </p:sp>
      <p:sp>
        <p:nvSpPr>
          <p:cNvPr id="27" name="IMLA source caption"/>
          <p:cNvSpPr/>
          <p:nvPr/>
        </p:nvSpPr>
        <p:spPr>
          <a:xfrm>
            <a:off x="594360" y="3703320"/>
            <a:ext cx="5394960" cy="274320"/>
          </a:xfrm>
          <a:prstGeom prst="rect">
            <a:avLst/>
          </a:prstGeom>
          <a:noFill/>
          <a:ln/>
        </p:spPr>
        <p:txBody>
          <a:bodyPr wrap="square" lIns="0" tIns="0" rIns="0" bIns="0" rtlCol="0" anchor="ctr"/>
          <a:lstStyle/>
          <a:p>
            <a:pPr marL="0" indent="0">
              <a:buNone/>
            </a:pPr>
            <a:r>
              <a:rPr lang="en-US" sz="1300" b="1">
                <a:solidFill>
                  <a:srgbClr val="11B5AE"/>
                </a:solidFill>
              </a:rPr>
              <a:t>Lending growth: Jan–Aug 2026 vs 2025</a:t>
            </a:r>
            <a:endParaRPr lang="en-US" sz="1300"/>
          </a:p>
        </p:txBody>
      </p:sp>
      <p:graphicFrame>
        <p:nvGraphicFramePr>
          <p:cNvPr id="28" name="Chart 27" descr="Chart"/>
          <p:cNvGraphicFramePr>
            <a:graphicFrameLocks noGrp="1"/>
          </p:cNvGraphicFramePr>
          <p:nvPr>
            <p:extLst>
              <p:ext uri="{D42A27DB-BD31-4B8C-83A1-F6EECF244321}">
                <p14:modId xmlns:p14="http://schemas.microsoft.com/office/powerpoint/2010/main" val="881147747"/>
              </p:ext>
            </p:extLst>
          </p:nvPr>
        </p:nvGraphicFramePr>
        <p:xfrm>
          <a:off x="594360" y="4023360"/>
          <a:ext cx="5166360" cy="1115568"/>
        </p:xfrm>
        <a:graphic>
          <a:graphicData uri="http://schemas.openxmlformats.org/drawingml/2006/chart">
            <c:chart xmlns:c="http://schemas.openxmlformats.org/drawingml/2006/chart" xmlns:r="http://schemas.openxmlformats.org/officeDocument/2006/relationships" r:id="rId3"/>
          </a:graphicData>
        </a:graphic>
      </p:graphicFrame>
      <p:sp>
        <p:nvSpPr>
          <p:cNvPr id="29" name="IMLA source caption"/>
          <p:cNvSpPr/>
          <p:nvPr/>
        </p:nvSpPr>
        <p:spPr>
          <a:xfrm>
            <a:off x="594360" y="5175504"/>
            <a:ext cx="5486400" cy="182880"/>
          </a:xfrm>
          <a:prstGeom prst="rect">
            <a:avLst/>
          </a:prstGeom>
          <a:noFill/>
          <a:ln/>
        </p:spPr>
        <p:txBody>
          <a:bodyPr wrap="square" lIns="0" tIns="0" rIns="0" bIns="0" rtlCol="0" anchor="ctr"/>
          <a:lstStyle/>
          <a:p>
            <a:pPr marL="0" indent="0">
              <a:buNone/>
            </a:pPr>
            <a:r>
              <a:rPr lang="en-US" sz="1250">
                <a:solidFill>
                  <a:srgbClr val="66747C"/>
                </a:solidFill>
              </a:rPr>
              <a:t>Reported lending values. Source: IMLA Sep 2026, Bank of England.</a:t>
            </a:r>
            <a:endParaRPr lang="en-US" sz="125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548640" y="384048"/>
            <a:ext cx="5303520" cy="228600"/>
          </a:xfrm>
          <a:prstGeom prst="rect">
            <a:avLst/>
          </a:prstGeom>
          <a:noFill/>
          <a:ln/>
        </p:spPr>
        <p:txBody>
          <a:bodyPr wrap="square" lIns="0" tIns="0" rIns="0" bIns="0" rtlCol="0" anchor="ctr"/>
          <a:lstStyle/>
          <a:p>
            <a:pPr marL="0" indent="0">
              <a:buNone/>
            </a:pPr>
            <a:r>
              <a:rPr lang="en-US" sz="1100" b="1" kern="0" spc="140" dirty="0">
                <a:solidFill>
                  <a:srgbClr val="11B5AE"/>
                </a:solidFill>
                <a:latin typeface="Aptos" pitchFamily="34" charset="0"/>
                <a:ea typeface="Aptos" pitchFamily="34" charset="-122"/>
                <a:cs typeface="Aptos" pitchFamily="34" charset="-120"/>
              </a:rPr>
              <a:t>HEADWINDS</a:t>
            </a:r>
            <a:endParaRPr lang="en-US" sz="1100" dirty="0"/>
          </a:p>
        </p:txBody>
      </p:sp>
      <p:sp>
        <p:nvSpPr>
          <p:cNvPr id="3" name="Text 1"/>
          <p:cNvSpPr/>
          <p:nvPr/>
        </p:nvSpPr>
        <p:spPr>
          <a:xfrm>
            <a:off x="548640" y="713232"/>
            <a:ext cx="10972800" cy="530352"/>
          </a:xfrm>
          <a:prstGeom prst="rect">
            <a:avLst/>
          </a:prstGeom>
          <a:noFill/>
          <a:ln/>
        </p:spPr>
        <p:txBody>
          <a:bodyPr wrap="square" lIns="0" tIns="0" rIns="0" bIns="0" rtlCol="0" anchor="ctr"/>
          <a:lstStyle/>
          <a:p>
            <a:pPr marL="0" indent="0">
              <a:buNone/>
            </a:pPr>
            <a:r>
              <a:rPr lang="en-US" sz="2800" b="1" dirty="0">
                <a:solidFill>
                  <a:srgbClr val="092B3A"/>
                </a:solidFill>
                <a:latin typeface="Aptos Display" pitchFamily="34" charset="0"/>
                <a:ea typeface="Aptos Display" pitchFamily="34" charset="-122"/>
                <a:cs typeface="Aptos Display" pitchFamily="34" charset="-120"/>
              </a:rPr>
              <a:t>Four forces brokers cannot ignore</a:t>
            </a:r>
            <a:endParaRPr lang="en-US" sz="2800" dirty="0"/>
          </a:p>
        </p:txBody>
      </p:sp>
      <p:sp>
        <p:nvSpPr>
          <p:cNvPr id="4" name="Text 2"/>
          <p:cNvSpPr/>
          <p:nvPr/>
        </p:nvSpPr>
        <p:spPr>
          <a:xfrm>
            <a:off x="548640" y="1307592"/>
            <a:ext cx="10789920" cy="347472"/>
          </a:xfrm>
          <a:prstGeom prst="rect">
            <a:avLst/>
          </a:prstGeom>
          <a:noFill/>
          <a:ln/>
        </p:spPr>
        <p:txBody>
          <a:bodyPr wrap="square" lIns="0" tIns="0" rIns="0" bIns="0" rtlCol="0" anchor="ctr"/>
          <a:lstStyle/>
          <a:p>
            <a:pPr marL="0" indent="0">
              <a:buNone/>
            </a:pPr>
            <a:r>
              <a:rPr lang="en-US" sz="1500" dirty="0">
                <a:solidFill>
                  <a:srgbClr val="66747C"/>
                </a:solidFill>
              </a:rPr>
              <a:t>The opportunity is real, but execution discipline matters.</a:t>
            </a:r>
            <a:endParaRPr lang="en-US" sz="1500" dirty="0"/>
          </a:p>
        </p:txBody>
      </p:sp>
      <p:pic>
        <p:nvPicPr>
          <p:cNvPr id="5" name="Image 0" descr="AI-edited portrait of the two supplied people together in black-and-white cow costumes."/>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94360" y="2103120"/>
            <a:ext cx="4754880" cy="3657600"/>
          </a:xfrm>
          <a:prstGeom prst="rect">
            <a:avLst/>
          </a:prstGeom>
        </p:spPr>
      </p:pic>
      <p:sp>
        <p:nvSpPr>
          <p:cNvPr id="6" name="Shape 3"/>
          <p:cNvSpPr/>
          <p:nvPr/>
        </p:nvSpPr>
        <p:spPr>
          <a:xfrm>
            <a:off x="5669280" y="1737360"/>
            <a:ext cx="2606040" cy="1874520"/>
          </a:xfrm>
          <a:prstGeom prst="roundRect">
            <a:avLst>
              <a:gd name="adj" fmla="val 2927"/>
            </a:avLst>
          </a:prstGeom>
          <a:solidFill>
            <a:srgbClr val="FFFFFF"/>
          </a:solidFill>
          <a:ln w="12700">
            <a:solidFill>
              <a:srgbClr val="D9E2E5"/>
            </a:solidFill>
            <a:prstDash val="solid"/>
          </a:ln>
          <a:effectLst>
            <a:outerShdw blurRad="12700" dist="3810" dir="2700000" algn="bl" rotWithShape="0">
              <a:srgbClr val="000000">
                <a:alpha val="10000"/>
              </a:srgbClr>
            </a:outerShdw>
          </a:effectLst>
        </p:spPr>
        <p:txBody>
          <a:bodyPr/>
          <a:lstStyle/>
          <a:p>
            <a:endParaRPr lang="en-GB"/>
          </a:p>
        </p:txBody>
      </p:sp>
      <p:sp>
        <p:nvSpPr>
          <p:cNvPr id="7" name="Shape 4"/>
          <p:cNvSpPr/>
          <p:nvPr/>
        </p:nvSpPr>
        <p:spPr>
          <a:xfrm>
            <a:off x="5669280" y="1737360"/>
            <a:ext cx="64008" cy="1874520"/>
          </a:xfrm>
          <a:prstGeom prst="rect">
            <a:avLst/>
          </a:prstGeom>
          <a:solidFill>
            <a:srgbClr val="D85855"/>
          </a:solidFill>
          <a:ln w="12700">
            <a:solidFill>
              <a:srgbClr val="D85855"/>
            </a:solidFill>
            <a:prstDash val="solid"/>
          </a:ln>
        </p:spPr>
        <p:txBody>
          <a:bodyPr/>
          <a:lstStyle/>
          <a:p>
            <a:endParaRPr lang="en-GB"/>
          </a:p>
        </p:txBody>
      </p:sp>
      <p:sp>
        <p:nvSpPr>
          <p:cNvPr id="8" name="Text 5"/>
          <p:cNvSpPr/>
          <p:nvPr/>
        </p:nvSpPr>
        <p:spPr>
          <a:xfrm>
            <a:off x="5897880" y="1920240"/>
            <a:ext cx="2212848" cy="320040"/>
          </a:xfrm>
          <a:prstGeom prst="rect">
            <a:avLst/>
          </a:prstGeom>
          <a:noFill/>
          <a:ln/>
        </p:spPr>
        <p:txBody>
          <a:bodyPr wrap="square" lIns="0" tIns="0" rIns="0" bIns="0" rtlCol="0" anchor="ctr"/>
          <a:lstStyle/>
          <a:p>
            <a:pPr marL="0" indent="0">
              <a:buNone/>
            </a:pPr>
            <a:r>
              <a:rPr lang="en-US" sz="1700" b="1" dirty="0">
                <a:solidFill>
                  <a:srgbClr val="092B3A"/>
                </a:solidFill>
              </a:rPr>
              <a:t>Sticky affordability</a:t>
            </a:r>
            <a:endParaRPr lang="en-US" sz="1700" dirty="0"/>
          </a:p>
        </p:txBody>
      </p:sp>
      <p:sp>
        <p:nvSpPr>
          <p:cNvPr id="9" name="Text 6"/>
          <p:cNvSpPr/>
          <p:nvPr/>
        </p:nvSpPr>
        <p:spPr>
          <a:xfrm>
            <a:off x="5897880" y="2359152"/>
            <a:ext cx="2194560" cy="1069848"/>
          </a:xfrm>
          <a:prstGeom prst="rect">
            <a:avLst/>
          </a:prstGeom>
          <a:noFill/>
          <a:ln/>
        </p:spPr>
        <p:txBody>
          <a:bodyPr wrap="square" lIns="0" tIns="0" rIns="0" bIns="0" rtlCol="0" anchor="ctr"/>
          <a:lstStyle/>
          <a:p>
            <a:r>
              <a:rPr lang="en-US" sz="1240" dirty="0">
                <a:solidFill>
                  <a:srgbClr val="19323C"/>
                </a:solidFill>
              </a:rPr>
              <a:t>Higher borrowing costs</a:t>
            </a:r>
            <a:endParaRPr lang="en-US" sz="1240" dirty="0"/>
          </a:p>
          <a:p>
            <a:r>
              <a:rPr lang="en-US" sz="1240" dirty="0">
                <a:solidFill>
                  <a:srgbClr val="19323C"/>
                </a:solidFill>
              </a:rPr>
              <a:t>Stretched deposits</a:t>
            </a:r>
            <a:endParaRPr lang="en-US" sz="1240" dirty="0"/>
          </a:p>
          <a:p>
            <a:r>
              <a:rPr lang="en-US" sz="1240" dirty="0">
                <a:solidFill>
                  <a:srgbClr val="19323C"/>
                </a:solidFill>
              </a:rPr>
              <a:t>Tighter household budgets</a:t>
            </a:r>
            <a:endParaRPr lang="en-US" sz="1240" dirty="0"/>
          </a:p>
        </p:txBody>
      </p:sp>
      <p:sp>
        <p:nvSpPr>
          <p:cNvPr id="10" name="Shape 7"/>
          <p:cNvSpPr/>
          <p:nvPr/>
        </p:nvSpPr>
        <p:spPr>
          <a:xfrm>
            <a:off x="8549640" y="1737360"/>
            <a:ext cx="2606040" cy="1874520"/>
          </a:xfrm>
          <a:prstGeom prst="roundRect">
            <a:avLst>
              <a:gd name="adj" fmla="val 2927"/>
            </a:avLst>
          </a:prstGeom>
          <a:solidFill>
            <a:srgbClr val="FFFFFF"/>
          </a:solidFill>
          <a:ln w="12700">
            <a:solidFill>
              <a:srgbClr val="D9E2E5"/>
            </a:solidFill>
            <a:prstDash val="solid"/>
          </a:ln>
          <a:effectLst>
            <a:outerShdw blurRad="12700" dist="3810" dir="2700000" algn="bl" rotWithShape="0">
              <a:srgbClr val="000000">
                <a:alpha val="10000"/>
              </a:srgbClr>
            </a:outerShdw>
          </a:effectLst>
        </p:spPr>
        <p:txBody>
          <a:bodyPr/>
          <a:lstStyle/>
          <a:p>
            <a:endParaRPr lang="en-GB"/>
          </a:p>
        </p:txBody>
      </p:sp>
      <p:sp>
        <p:nvSpPr>
          <p:cNvPr id="11" name="Shape 8"/>
          <p:cNvSpPr/>
          <p:nvPr/>
        </p:nvSpPr>
        <p:spPr>
          <a:xfrm>
            <a:off x="8549640" y="1737360"/>
            <a:ext cx="64008" cy="1874520"/>
          </a:xfrm>
          <a:prstGeom prst="rect">
            <a:avLst/>
          </a:prstGeom>
          <a:solidFill>
            <a:srgbClr val="F2A900"/>
          </a:solidFill>
          <a:ln w="12700">
            <a:solidFill>
              <a:srgbClr val="F2A900"/>
            </a:solidFill>
            <a:prstDash val="solid"/>
          </a:ln>
        </p:spPr>
        <p:txBody>
          <a:bodyPr/>
          <a:lstStyle/>
          <a:p>
            <a:endParaRPr lang="en-GB"/>
          </a:p>
        </p:txBody>
      </p:sp>
      <p:sp>
        <p:nvSpPr>
          <p:cNvPr id="12" name="Text 9"/>
          <p:cNvSpPr/>
          <p:nvPr/>
        </p:nvSpPr>
        <p:spPr>
          <a:xfrm>
            <a:off x="8778240" y="1920240"/>
            <a:ext cx="2212848" cy="320040"/>
          </a:xfrm>
          <a:prstGeom prst="rect">
            <a:avLst/>
          </a:prstGeom>
          <a:noFill/>
          <a:ln/>
        </p:spPr>
        <p:txBody>
          <a:bodyPr wrap="square" lIns="0" tIns="0" rIns="0" bIns="0" rtlCol="0" anchor="ctr"/>
          <a:lstStyle/>
          <a:p>
            <a:pPr marL="0" indent="0">
              <a:buNone/>
            </a:pPr>
            <a:r>
              <a:rPr lang="en-US" sz="1700" b="1" dirty="0">
                <a:solidFill>
                  <a:srgbClr val="092B3A"/>
                </a:solidFill>
              </a:rPr>
              <a:t>Policy and tax</a:t>
            </a:r>
            <a:endParaRPr lang="en-US" sz="1700" dirty="0"/>
          </a:p>
        </p:txBody>
      </p:sp>
      <p:sp>
        <p:nvSpPr>
          <p:cNvPr id="13" name="Text 10"/>
          <p:cNvSpPr/>
          <p:nvPr/>
        </p:nvSpPr>
        <p:spPr>
          <a:xfrm>
            <a:off x="8778240" y="2359152"/>
            <a:ext cx="2194560" cy="1069848"/>
          </a:xfrm>
          <a:prstGeom prst="rect">
            <a:avLst/>
          </a:prstGeom>
          <a:noFill/>
          <a:ln/>
        </p:spPr>
        <p:txBody>
          <a:bodyPr wrap="square" lIns="0" tIns="0" rIns="0" bIns="0" rtlCol="0" anchor="ctr"/>
          <a:lstStyle/>
          <a:p>
            <a:r>
              <a:rPr lang="en-US" sz="1240">
                <a:solidFill>
                  <a:srgbClr val="19323C"/>
                </a:solidFill>
              </a:rPr>
              <a:t>England: tenancy reforms</a:t>
            </a:r>
            <a:endParaRPr lang="en-US" sz="1240"/>
          </a:p>
          <a:p>
            <a:r>
              <a:rPr lang="en-US" sz="1240">
                <a:solidFill>
                  <a:srgbClr val="19323C"/>
                </a:solidFill>
              </a:rPr>
              <a:t>in force from 1 May 2026</a:t>
            </a:r>
            <a:endParaRPr lang="en-US" sz="1240" dirty="0"/>
          </a:p>
          <a:p>
            <a:r>
              <a:rPr lang="en-US" sz="1240" dirty="0">
                <a:solidFill>
                  <a:srgbClr val="19323C"/>
                </a:solidFill>
              </a:rPr>
              <a:t>Landlord taxation</a:t>
            </a:r>
            <a:endParaRPr lang="en-US" sz="1240" dirty="0"/>
          </a:p>
          <a:p>
            <a:r>
              <a:rPr lang="en-US" sz="1240" dirty="0">
                <a:solidFill>
                  <a:srgbClr val="19323C"/>
                </a:solidFill>
              </a:rPr>
              <a:t>Regulatory scrutiny</a:t>
            </a:r>
            <a:endParaRPr lang="en-US" sz="1240" dirty="0"/>
          </a:p>
        </p:txBody>
      </p:sp>
      <p:sp>
        <p:nvSpPr>
          <p:cNvPr id="14" name="Shape 11"/>
          <p:cNvSpPr/>
          <p:nvPr/>
        </p:nvSpPr>
        <p:spPr>
          <a:xfrm>
            <a:off x="5669280" y="3886200"/>
            <a:ext cx="2606040" cy="1874520"/>
          </a:xfrm>
          <a:prstGeom prst="roundRect">
            <a:avLst>
              <a:gd name="adj" fmla="val 2927"/>
            </a:avLst>
          </a:prstGeom>
          <a:solidFill>
            <a:srgbClr val="FFFFFF"/>
          </a:solidFill>
          <a:ln w="12700">
            <a:solidFill>
              <a:srgbClr val="D9E2E5"/>
            </a:solidFill>
            <a:prstDash val="solid"/>
          </a:ln>
          <a:effectLst>
            <a:outerShdw blurRad="12700" dist="3810" dir="2700000" algn="bl" rotWithShape="0">
              <a:srgbClr val="000000">
                <a:alpha val="10000"/>
              </a:srgbClr>
            </a:outerShdw>
          </a:effectLst>
        </p:spPr>
        <p:txBody>
          <a:bodyPr/>
          <a:lstStyle/>
          <a:p>
            <a:endParaRPr lang="en-GB"/>
          </a:p>
        </p:txBody>
      </p:sp>
      <p:sp>
        <p:nvSpPr>
          <p:cNvPr id="15" name="Shape 12"/>
          <p:cNvSpPr/>
          <p:nvPr/>
        </p:nvSpPr>
        <p:spPr>
          <a:xfrm>
            <a:off x="5669280" y="3886200"/>
            <a:ext cx="64008" cy="1874520"/>
          </a:xfrm>
          <a:prstGeom prst="rect">
            <a:avLst/>
          </a:prstGeom>
          <a:solidFill>
            <a:srgbClr val="11B5AE"/>
          </a:solidFill>
          <a:ln w="12700">
            <a:solidFill>
              <a:srgbClr val="11B5AE"/>
            </a:solidFill>
            <a:prstDash val="solid"/>
          </a:ln>
        </p:spPr>
        <p:txBody>
          <a:bodyPr/>
          <a:lstStyle/>
          <a:p>
            <a:endParaRPr lang="en-GB"/>
          </a:p>
        </p:txBody>
      </p:sp>
      <p:sp>
        <p:nvSpPr>
          <p:cNvPr id="16" name="Text 13"/>
          <p:cNvSpPr/>
          <p:nvPr/>
        </p:nvSpPr>
        <p:spPr>
          <a:xfrm>
            <a:off x="5897880" y="4069080"/>
            <a:ext cx="2212848" cy="320040"/>
          </a:xfrm>
          <a:prstGeom prst="rect">
            <a:avLst/>
          </a:prstGeom>
          <a:noFill/>
          <a:ln/>
        </p:spPr>
        <p:txBody>
          <a:bodyPr wrap="square" lIns="0" tIns="0" rIns="0" bIns="0" rtlCol="0" anchor="ctr"/>
          <a:lstStyle/>
          <a:p>
            <a:pPr marL="0" indent="0">
              <a:buNone/>
            </a:pPr>
            <a:r>
              <a:rPr lang="en-US" sz="1700" b="1" dirty="0">
                <a:solidFill>
                  <a:srgbClr val="092B3A"/>
                </a:solidFill>
              </a:rPr>
              <a:t>Pricing volatility</a:t>
            </a:r>
            <a:endParaRPr lang="en-US" sz="1700" dirty="0"/>
          </a:p>
        </p:txBody>
      </p:sp>
      <p:sp>
        <p:nvSpPr>
          <p:cNvPr id="17" name="Text 14"/>
          <p:cNvSpPr/>
          <p:nvPr/>
        </p:nvSpPr>
        <p:spPr>
          <a:xfrm>
            <a:off x="5897880" y="4507992"/>
            <a:ext cx="2194560" cy="1069848"/>
          </a:xfrm>
          <a:prstGeom prst="rect">
            <a:avLst/>
          </a:prstGeom>
          <a:noFill/>
          <a:ln/>
        </p:spPr>
        <p:txBody>
          <a:bodyPr wrap="square" lIns="0" tIns="0" rIns="0" bIns="0" rtlCol="0" anchor="ctr"/>
          <a:lstStyle/>
          <a:p>
            <a:r>
              <a:rPr lang="en-US" sz="1240" dirty="0">
                <a:solidFill>
                  <a:srgbClr val="19323C"/>
                </a:solidFill>
              </a:rPr>
              <a:t>Swaps move before Bank Rate</a:t>
            </a:r>
            <a:endParaRPr lang="en-US" sz="1240" dirty="0"/>
          </a:p>
          <a:p>
            <a:r>
              <a:rPr lang="en-US" sz="1240" dirty="0">
                <a:solidFill>
                  <a:srgbClr val="19323C"/>
                </a:solidFill>
              </a:rPr>
              <a:t>Products can reprice quickly</a:t>
            </a:r>
            <a:endParaRPr lang="en-US" sz="1240"/>
          </a:p>
          <a:p>
            <a:r>
              <a:rPr lang="en-US" sz="1240">
                <a:solidFill>
                  <a:srgbClr val="19323C"/>
                </a:solidFill>
              </a:rPr>
              <a:t>Selective lender cuts continue</a:t>
            </a:r>
            <a:endParaRPr lang="en-US" sz="1240" dirty="0"/>
          </a:p>
        </p:txBody>
      </p:sp>
      <p:sp>
        <p:nvSpPr>
          <p:cNvPr id="18" name="Shape 15"/>
          <p:cNvSpPr/>
          <p:nvPr/>
        </p:nvSpPr>
        <p:spPr>
          <a:xfrm>
            <a:off x="8549640" y="3886200"/>
            <a:ext cx="2606040" cy="1874520"/>
          </a:xfrm>
          <a:prstGeom prst="roundRect">
            <a:avLst>
              <a:gd name="adj" fmla="val 2927"/>
            </a:avLst>
          </a:prstGeom>
          <a:solidFill>
            <a:srgbClr val="FFFFFF"/>
          </a:solidFill>
          <a:ln w="12700">
            <a:solidFill>
              <a:srgbClr val="D9E2E5"/>
            </a:solidFill>
            <a:prstDash val="solid"/>
          </a:ln>
          <a:effectLst>
            <a:outerShdw blurRad="12700" dist="3810" dir="2700000" algn="bl" rotWithShape="0">
              <a:srgbClr val="000000">
                <a:alpha val="10000"/>
              </a:srgbClr>
            </a:outerShdw>
          </a:effectLst>
        </p:spPr>
        <p:txBody>
          <a:bodyPr/>
          <a:lstStyle/>
          <a:p>
            <a:endParaRPr lang="en-GB"/>
          </a:p>
        </p:txBody>
      </p:sp>
      <p:sp>
        <p:nvSpPr>
          <p:cNvPr id="19" name="Shape 16"/>
          <p:cNvSpPr/>
          <p:nvPr/>
        </p:nvSpPr>
        <p:spPr>
          <a:xfrm>
            <a:off x="8549640" y="3886200"/>
            <a:ext cx="64008" cy="1874520"/>
          </a:xfrm>
          <a:prstGeom prst="rect">
            <a:avLst/>
          </a:prstGeom>
          <a:solidFill>
            <a:srgbClr val="092B3A"/>
          </a:solidFill>
          <a:ln w="12700">
            <a:solidFill>
              <a:srgbClr val="092B3A"/>
            </a:solidFill>
            <a:prstDash val="solid"/>
          </a:ln>
        </p:spPr>
        <p:txBody>
          <a:bodyPr/>
          <a:lstStyle/>
          <a:p>
            <a:endParaRPr lang="en-GB"/>
          </a:p>
        </p:txBody>
      </p:sp>
      <p:sp>
        <p:nvSpPr>
          <p:cNvPr id="20" name="Text 17"/>
          <p:cNvSpPr/>
          <p:nvPr/>
        </p:nvSpPr>
        <p:spPr>
          <a:xfrm>
            <a:off x="8778240" y="4069080"/>
            <a:ext cx="2212848" cy="320040"/>
          </a:xfrm>
          <a:prstGeom prst="rect">
            <a:avLst/>
          </a:prstGeom>
          <a:noFill/>
          <a:ln/>
        </p:spPr>
        <p:txBody>
          <a:bodyPr wrap="square" lIns="0" tIns="0" rIns="0" bIns="0" rtlCol="0" anchor="ctr"/>
          <a:lstStyle/>
          <a:p>
            <a:pPr marL="0" indent="0">
              <a:buNone/>
            </a:pPr>
            <a:r>
              <a:rPr lang="en-US" sz="1700" b="1" dirty="0">
                <a:solidFill>
                  <a:srgbClr val="092B3A"/>
                </a:solidFill>
              </a:rPr>
              <a:t>Operational friction</a:t>
            </a:r>
            <a:endParaRPr lang="en-US" sz="1700" dirty="0"/>
          </a:p>
        </p:txBody>
      </p:sp>
      <p:sp>
        <p:nvSpPr>
          <p:cNvPr id="21" name="Text 18"/>
          <p:cNvSpPr/>
          <p:nvPr/>
        </p:nvSpPr>
        <p:spPr>
          <a:xfrm>
            <a:off x="8778240" y="4507992"/>
            <a:ext cx="2194560" cy="1069848"/>
          </a:xfrm>
          <a:prstGeom prst="rect">
            <a:avLst/>
          </a:prstGeom>
          <a:noFill/>
          <a:ln/>
        </p:spPr>
        <p:txBody>
          <a:bodyPr wrap="square" lIns="0" tIns="0" rIns="0" bIns="0" rtlCol="0" anchor="ctr"/>
          <a:lstStyle/>
          <a:p>
            <a:r>
              <a:rPr lang="en-US" sz="1240" dirty="0">
                <a:solidFill>
                  <a:srgbClr val="19323C"/>
                </a:solidFill>
              </a:rPr>
              <a:t>Complex packaging</a:t>
            </a:r>
            <a:endParaRPr lang="en-US" sz="1240" dirty="0"/>
          </a:p>
          <a:p>
            <a:r>
              <a:rPr lang="en-US" sz="1240" dirty="0">
                <a:solidFill>
                  <a:srgbClr val="19323C"/>
                </a:solidFill>
              </a:rPr>
              <a:t>Valuation nuance</a:t>
            </a:r>
            <a:endParaRPr lang="en-US" sz="1240" dirty="0"/>
          </a:p>
          <a:p>
            <a:r>
              <a:rPr lang="en-US" sz="1240" dirty="0">
                <a:solidFill>
                  <a:srgbClr val="19323C"/>
                </a:solidFill>
              </a:rPr>
              <a:t>Longer transaction chains</a:t>
            </a:r>
            <a:endParaRPr lang="en-US" sz="1240" dirty="0"/>
          </a:p>
        </p:txBody>
      </p:sp>
      <p:sp>
        <p:nvSpPr>
          <p:cNvPr id="25" name="Slide Number Placeholder 0"/>
          <p:cNvSpPr>
            <a:spLocks noGrp="1"/>
          </p:cNvSpPr>
          <p:nvPr>
            <p:ph type="sldNum" sz="quarter" idx="4294967295"/>
          </p:nvPr>
        </p:nvSpPr>
        <p:spPr>
          <a:xfrm>
            <a:off x="11750040" y="6510528"/>
            <a:ext cx="228600" cy="164592"/>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47C"/>
                </a:solidFill>
                <a:latin typeface="Aptos"/>
                <a:ea typeface="Aptos"/>
                <a:cs typeface="Aptos"/>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D4F"/>
        </a:solidFill>
        <a:effectLst/>
      </p:bgPr>
    </p:bg>
    <p:spTree>
      <p:nvGrpSpPr>
        <p:cNvPr id="1" name=""/>
        <p:cNvGrpSpPr/>
        <p:nvPr/>
      </p:nvGrpSpPr>
      <p:grpSpPr>
        <a:xfrm>
          <a:off x="0" y="0"/>
          <a:ext cx="0" cy="0"/>
          <a:chOff x="0" y="0"/>
          <a:chExt cx="0" cy="0"/>
        </a:xfrm>
      </p:grpSpPr>
      <p:sp>
        <p:nvSpPr>
          <p:cNvPr id="4" name="Shape 1"/>
          <p:cNvSpPr/>
          <p:nvPr/>
        </p:nvSpPr>
        <p:spPr>
          <a:xfrm>
            <a:off x="64008" y="0"/>
            <a:ext cx="6492240" cy="6858000"/>
          </a:xfrm>
          <a:prstGeom prst="rect">
            <a:avLst/>
          </a:prstGeom>
          <a:solidFill>
            <a:srgbClr val="002D4F"/>
          </a:solidFill>
          <a:ln w="12700">
            <a:solidFill>
              <a:srgbClr val="092B3A">
                <a:alpha val="0"/>
              </a:srgbClr>
            </a:solidFill>
            <a:prstDash val="solid"/>
          </a:ln>
        </p:spPr>
        <p:txBody>
          <a:bodyPr/>
          <a:lstStyle/>
          <a:p>
            <a:endParaRPr lang="en-GB"/>
          </a:p>
        </p:txBody>
      </p:sp>
      <p:sp>
        <p:nvSpPr>
          <p:cNvPr id="5" name="Text 2"/>
          <p:cNvSpPr/>
          <p:nvPr/>
        </p:nvSpPr>
        <p:spPr>
          <a:xfrm>
            <a:off x="658368" y="658368"/>
            <a:ext cx="5303520" cy="274320"/>
          </a:xfrm>
          <a:prstGeom prst="rect">
            <a:avLst/>
          </a:prstGeom>
          <a:noFill/>
          <a:ln/>
        </p:spPr>
        <p:txBody>
          <a:bodyPr wrap="square" lIns="0" tIns="0" rIns="0" bIns="0" rtlCol="0" anchor="ctr"/>
          <a:lstStyle/>
          <a:p>
            <a:pPr marL="0" indent="0">
              <a:buNone/>
            </a:pPr>
            <a:r>
              <a:rPr lang="en-US" sz="1200" b="1" kern="0" spc="200">
                <a:solidFill>
                  <a:srgbClr val="11B5AE"/>
                </a:solidFill>
              </a:rPr>
              <a:t>THE SPECIALIST MARKET</a:t>
            </a:r>
            <a:endParaRPr lang="en-US" sz="1200"/>
          </a:p>
        </p:txBody>
      </p:sp>
      <p:sp>
        <p:nvSpPr>
          <p:cNvPr id="6" name="Text 3"/>
          <p:cNvSpPr/>
          <p:nvPr/>
        </p:nvSpPr>
        <p:spPr>
          <a:xfrm>
            <a:off x="658368" y="1143000"/>
            <a:ext cx="5486400" cy="1508760"/>
          </a:xfrm>
          <a:prstGeom prst="rect">
            <a:avLst/>
          </a:prstGeom>
          <a:noFill/>
          <a:ln/>
        </p:spPr>
        <p:txBody>
          <a:bodyPr wrap="square" lIns="0" tIns="0" rIns="0" bIns="0" rtlCol="0" anchor="ctr"/>
          <a:lstStyle/>
          <a:p>
            <a:pPr marL="0" indent="0">
              <a:buNone/>
            </a:pPr>
            <a:r>
              <a:rPr lang="en-US" sz="3600" b="1">
                <a:solidFill>
                  <a:srgbClr val="FFFFFF"/>
                </a:solidFill>
              </a:rPr>
              <a:t>Where is the</a:t>
            </a:r>
            <a:endParaRPr lang="en-US" sz="3600"/>
          </a:p>
          <a:p>
            <a:pPr marL="0" indent="0">
              <a:buNone/>
            </a:pPr>
            <a:r>
              <a:rPr lang="en-US" sz="3600" b="1">
                <a:solidFill>
                  <a:srgbClr val="FFFFFF"/>
                </a:solidFill>
              </a:rPr>
              <a:t>opportunity?</a:t>
            </a:r>
            <a:endParaRPr lang="en-US" sz="3600"/>
          </a:p>
        </p:txBody>
      </p:sp>
      <p:sp>
        <p:nvSpPr>
          <p:cNvPr id="8" name="Text 5"/>
          <p:cNvSpPr/>
          <p:nvPr/>
        </p:nvSpPr>
        <p:spPr>
          <a:xfrm>
            <a:off x="694944" y="5897880"/>
            <a:ext cx="5029200" cy="320040"/>
          </a:xfrm>
          <a:prstGeom prst="rect">
            <a:avLst/>
          </a:prstGeom>
          <a:noFill/>
          <a:ln/>
        </p:spPr>
        <p:txBody>
          <a:bodyPr wrap="square" lIns="0" tIns="0" rIns="0" bIns="0" rtlCol="0" anchor="ctr"/>
          <a:lstStyle/>
          <a:p>
            <a:pPr marL="0" indent="0">
              <a:buNone/>
            </a:pPr>
            <a:r>
              <a:rPr lang="en-US" sz="1400" b="1">
                <a:solidFill>
                  <a:srgbClr val="FFFFFF"/>
                </a:solidFill>
              </a:rPr>
              <a:t>Grant Hendry  |  Director of Sales, Foundation</a:t>
            </a:r>
            <a:endParaRPr lang="en-US" sz="1400"/>
          </a:p>
        </p:txBody>
      </p:sp>
      <p:sp>
        <p:nvSpPr>
          <p:cNvPr id="9" name="Text 6"/>
          <p:cNvSpPr/>
          <p:nvPr/>
        </p:nvSpPr>
        <p:spPr>
          <a:xfrm>
            <a:off x="694944" y="6254496"/>
            <a:ext cx="5029200" cy="237744"/>
          </a:xfrm>
          <a:prstGeom prst="rect">
            <a:avLst/>
          </a:prstGeom>
          <a:noFill/>
          <a:ln/>
        </p:spPr>
        <p:txBody>
          <a:bodyPr wrap="square" lIns="0" tIns="0" rIns="0" bIns="0" rtlCol="0" anchor="ctr"/>
          <a:lstStyle/>
          <a:p>
            <a:pPr marL="0" indent="0">
              <a:buNone/>
            </a:pPr>
            <a:r>
              <a:rPr lang="en-US" sz="1100">
                <a:solidFill>
                  <a:srgbClr val="C9D8DC"/>
                </a:solidFill>
              </a:rPr>
              <a:t>Complete FS Annual Conference  •  2026</a:t>
            </a:r>
            <a:endParaRPr lang="en-US" sz="1100"/>
          </a:p>
        </p:txBody>
      </p:sp>
      <p:pic>
        <p:nvPicPr>
          <p:cNvPr id="11" name="Picture 10" descr="A logo with white and blue stripes&#10;&#10;AI-generated content may be incorrect.">
            <a:extLst>
              <a:ext uri="{FF2B5EF4-FFF2-40B4-BE49-F238E27FC236}">
                <a16:creationId xmlns:a16="http://schemas.microsoft.com/office/drawing/2014/main" id="{F74629AC-13E0-EA17-051A-4AF821C846F6}"/>
              </a:ext>
            </a:extLst>
          </p:cNvPr>
          <p:cNvPicPr>
            <a:picLocks noChangeAspect="1"/>
          </p:cNvPicPr>
          <p:nvPr/>
        </p:nvPicPr>
        <p:blipFill>
          <a:blip r:embed="rId3"/>
          <a:srcRect t="7949"/>
          <a:stretch>
            <a:fillRect/>
          </a:stretch>
        </p:blipFill>
        <p:spPr>
          <a:xfrm>
            <a:off x="8874815" y="297014"/>
            <a:ext cx="3112434" cy="1488281"/>
          </a:xfrm>
          <a:prstGeom prst="rect">
            <a:avLst/>
          </a:prstGeom>
        </p:spPr>
      </p:pic>
      <p:pic>
        <p:nvPicPr>
          <p:cNvPr id="12" name="Picture 11" descr="image-4ae6e20887e0a7f7f6efbfe3168f87f9.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217920" y="1901952"/>
            <a:ext cx="5669280" cy="426110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48640" y="384048"/>
            <a:ext cx="5303520" cy="228600"/>
          </a:xfrm>
          <a:prstGeom prst="rect">
            <a:avLst/>
          </a:prstGeom>
          <a:noFill/>
          <a:ln/>
        </p:spPr>
        <p:txBody>
          <a:bodyPr wrap="square" lIns="0" tIns="0" rIns="0" bIns="0" rtlCol="0" anchor="ctr"/>
          <a:lstStyle/>
          <a:p>
            <a:pPr marL="0" indent="0">
              <a:buNone/>
            </a:pPr>
            <a:r>
              <a:rPr lang="en-US" sz="1100" b="1" kern="0" spc="140" dirty="0">
                <a:solidFill>
                  <a:srgbClr val="11B5AE"/>
                </a:solidFill>
                <a:latin typeface="Aptos" pitchFamily="34" charset="0"/>
                <a:ea typeface="Aptos" pitchFamily="34" charset="-122"/>
                <a:cs typeface="Aptos" pitchFamily="34" charset="-120"/>
              </a:rPr>
              <a:t>STRUCTURAL SHIFT</a:t>
            </a:r>
            <a:endParaRPr lang="en-US" sz="1100" dirty="0"/>
          </a:p>
        </p:txBody>
      </p:sp>
      <p:sp>
        <p:nvSpPr>
          <p:cNvPr id="3" name="Text 1"/>
          <p:cNvSpPr/>
          <p:nvPr/>
        </p:nvSpPr>
        <p:spPr>
          <a:xfrm>
            <a:off x="548640" y="713232"/>
            <a:ext cx="10972800" cy="530352"/>
          </a:xfrm>
          <a:prstGeom prst="rect">
            <a:avLst/>
          </a:prstGeom>
          <a:noFill/>
          <a:ln/>
        </p:spPr>
        <p:txBody>
          <a:bodyPr wrap="square" lIns="0" tIns="0" rIns="0" bIns="0" rtlCol="0" anchor="ctr"/>
          <a:lstStyle/>
          <a:p>
            <a:pPr marL="0" indent="0">
              <a:buNone/>
            </a:pPr>
            <a:r>
              <a:rPr lang="en-US" sz="2800" b="1" dirty="0">
                <a:solidFill>
                  <a:srgbClr val="092B3A"/>
                </a:solidFill>
                <a:latin typeface="Aptos Display" pitchFamily="34" charset="0"/>
                <a:ea typeface="Aptos Display" pitchFamily="34" charset="-122"/>
                <a:cs typeface="Aptos Display" pitchFamily="34" charset="-120"/>
              </a:rPr>
              <a:t>Specialist is moving from the margin to the mainstream</a:t>
            </a:r>
            <a:endParaRPr lang="en-US" sz="2800" dirty="0"/>
          </a:p>
        </p:txBody>
      </p:sp>
      <p:sp>
        <p:nvSpPr>
          <p:cNvPr id="4" name="Text 2"/>
          <p:cNvSpPr/>
          <p:nvPr/>
        </p:nvSpPr>
        <p:spPr>
          <a:xfrm>
            <a:off x="548640" y="1307592"/>
            <a:ext cx="10789920" cy="347472"/>
          </a:xfrm>
          <a:prstGeom prst="rect">
            <a:avLst/>
          </a:prstGeom>
          <a:noFill/>
          <a:ln/>
        </p:spPr>
        <p:txBody>
          <a:bodyPr wrap="square" lIns="0" tIns="0" rIns="0" bIns="0" rtlCol="0" anchor="ctr"/>
          <a:lstStyle/>
          <a:p>
            <a:pPr marL="0" indent="0">
              <a:buNone/>
            </a:pPr>
            <a:r>
              <a:rPr lang="en-US" sz="1500" dirty="0">
                <a:solidFill>
                  <a:srgbClr val="66747C"/>
                </a:solidFill>
              </a:rPr>
              <a:t>Borrowers are changing faster than traditional scorecards.</a:t>
            </a:r>
            <a:endParaRPr lang="en-US" sz="1500" dirty="0"/>
          </a:p>
        </p:txBody>
      </p:sp>
      <p:pic>
        <p:nvPicPr>
          <p:cNvPr id="5" name="Image 0" descr="Illustration of four cows: a builder, a student and an older couple."/>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309360" y="1645920"/>
            <a:ext cx="5349240" cy="4343400"/>
          </a:xfrm>
          <a:prstGeom prst="rect">
            <a:avLst/>
          </a:prstGeom>
        </p:spPr>
      </p:pic>
      <p:sp>
        <p:nvSpPr>
          <p:cNvPr id="6" name="Shape 3"/>
          <p:cNvSpPr/>
          <p:nvPr/>
        </p:nvSpPr>
        <p:spPr>
          <a:xfrm>
            <a:off x="594360" y="1783080"/>
            <a:ext cx="5257800" cy="4069080"/>
          </a:xfrm>
          <a:prstGeom prst="roundRect">
            <a:avLst>
              <a:gd name="adj" fmla="val 1348"/>
            </a:avLst>
          </a:prstGeom>
          <a:solidFill>
            <a:srgbClr val="FFFFFF"/>
          </a:solidFill>
          <a:ln w="12700">
            <a:solidFill>
              <a:srgbClr val="D8E1E4"/>
            </a:solidFill>
            <a:prstDash val="solid"/>
          </a:ln>
        </p:spPr>
        <p:txBody>
          <a:bodyPr/>
          <a:lstStyle/>
          <a:p>
            <a:endParaRPr lang="en-GB"/>
          </a:p>
        </p:txBody>
      </p:sp>
      <p:sp>
        <p:nvSpPr>
          <p:cNvPr id="7" name="Text 4"/>
          <p:cNvSpPr/>
          <p:nvPr/>
        </p:nvSpPr>
        <p:spPr>
          <a:xfrm>
            <a:off x="868680" y="2057400"/>
            <a:ext cx="4480560" cy="384048"/>
          </a:xfrm>
          <a:prstGeom prst="rect">
            <a:avLst/>
          </a:prstGeom>
          <a:noFill/>
          <a:ln/>
        </p:spPr>
        <p:txBody>
          <a:bodyPr wrap="square" lIns="0" tIns="0" rIns="0" bIns="0" rtlCol="0" anchor="ctr"/>
          <a:lstStyle/>
          <a:p>
            <a:pPr marL="0" indent="0">
              <a:buNone/>
            </a:pPr>
            <a:r>
              <a:rPr lang="en-US" sz="2100" b="1" dirty="0">
                <a:solidFill>
                  <a:srgbClr val="092B3A"/>
                </a:solidFill>
              </a:rPr>
              <a:t>The new borrower reality</a:t>
            </a:r>
            <a:endParaRPr lang="en-US" sz="2100" dirty="0"/>
          </a:p>
        </p:txBody>
      </p:sp>
      <p:sp>
        <p:nvSpPr>
          <p:cNvPr id="8" name="Shape 5"/>
          <p:cNvSpPr/>
          <p:nvPr/>
        </p:nvSpPr>
        <p:spPr>
          <a:xfrm>
            <a:off x="896112" y="2697480"/>
            <a:ext cx="164592" cy="164592"/>
          </a:xfrm>
          <a:prstGeom prst="ellipse">
            <a:avLst/>
          </a:prstGeom>
          <a:solidFill>
            <a:srgbClr val="11B5AE"/>
          </a:solidFill>
          <a:ln w="12700">
            <a:solidFill>
              <a:srgbClr val="11B5AE"/>
            </a:solidFill>
            <a:prstDash val="solid"/>
          </a:ln>
        </p:spPr>
        <p:txBody>
          <a:bodyPr/>
          <a:lstStyle/>
          <a:p>
            <a:endParaRPr lang="en-GB"/>
          </a:p>
        </p:txBody>
      </p:sp>
      <p:sp>
        <p:nvSpPr>
          <p:cNvPr id="9" name="Text 6"/>
          <p:cNvSpPr/>
          <p:nvPr/>
        </p:nvSpPr>
        <p:spPr>
          <a:xfrm>
            <a:off x="1170432" y="2633472"/>
            <a:ext cx="4206240" cy="274320"/>
          </a:xfrm>
          <a:prstGeom prst="rect">
            <a:avLst/>
          </a:prstGeom>
          <a:noFill/>
          <a:ln/>
        </p:spPr>
        <p:txBody>
          <a:bodyPr wrap="square" lIns="0" tIns="0" rIns="0" bIns="0" rtlCol="0" anchor="ctr"/>
          <a:lstStyle/>
          <a:p>
            <a:pPr marL="0" indent="0">
              <a:buNone/>
            </a:pPr>
            <a:r>
              <a:rPr lang="en-US" sz="1400" dirty="0">
                <a:solidFill>
                  <a:srgbClr val="19323C"/>
                </a:solidFill>
              </a:rPr>
              <a:t>Self-employed and directors</a:t>
            </a:r>
            <a:endParaRPr lang="en-US" sz="1400" dirty="0"/>
          </a:p>
        </p:txBody>
      </p:sp>
      <p:sp>
        <p:nvSpPr>
          <p:cNvPr id="10" name="Shape 7"/>
          <p:cNvSpPr/>
          <p:nvPr/>
        </p:nvSpPr>
        <p:spPr>
          <a:xfrm>
            <a:off x="896112" y="3145536"/>
            <a:ext cx="164592" cy="164592"/>
          </a:xfrm>
          <a:prstGeom prst="ellipse">
            <a:avLst/>
          </a:prstGeom>
          <a:solidFill>
            <a:srgbClr val="002D4F"/>
          </a:solidFill>
          <a:ln w="12700">
            <a:solidFill>
              <a:srgbClr val="002D4F"/>
            </a:solidFill>
            <a:prstDash val="solid"/>
          </a:ln>
        </p:spPr>
        <p:txBody>
          <a:bodyPr/>
          <a:lstStyle/>
          <a:p>
            <a:endParaRPr lang="en-GB"/>
          </a:p>
        </p:txBody>
      </p:sp>
      <p:sp>
        <p:nvSpPr>
          <p:cNvPr id="11" name="Text 8"/>
          <p:cNvSpPr/>
          <p:nvPr/>
        </p:nvSpPr>
        <p:spPr>
          <a:xfrm>
            <a:off x="1170432" y="3081528"/>
            <a:ext cx="4206240" cy="274320"/>
          </a:xfrm>
          <a:prstGeom prst="rect">
            <a:avLst/>
          </a:prstGeom>
          <a:noFill/>
          <a:ln/>
        </p:spPr>
        <p:txBody>
          <a:bodyPr wrap="square" lIns="0" tIns="0" rIns="0" bIns="0" rtlCol="0" anchor="ctr"/>
          <a:lstStyle/>
          <a:p>
            <a:pPr marL="0" indent="0">
              <a:buNone/>
            </a:pPr>
            <a:r>
              <a:rPr lang="en-US" sz="1400" dirty="0">
                <a:solidFill>
                  <a:srgbClr val="19323C"/>
                </a:solidFill>
              </a:rPr>
              <a:t>Contractors and gig workers</a:t>
            </a:r>
            <a:endParaRPr lang="en-US" sz="1400" dirty="0"/>
          </a:p>
        </p:txBody>
      </p:sp>
      <p:sp>
        <p:nvSpPr>
          <p:cNvPr id="12" name="Shape 9"/>
          <p:cNvSpPr/>
          <p:nvPr/>
        </p:nvSpPr>
        <p:spPr>
          <a:xfrm>
            <a:off x="896112" y="3593592"/>
            <a:ext cx="164592" cy="164592"/>
          </a:xfrm>
          <a:prstGeom prst="ellipse">
            <a:avLst/>
          </a:prstGeom>
          <a:solidFill>
            <a:srgbClr val="11B5AE"/>
          </a:solidFill>
          <a:ln w="12700">
            <a:solidFill>
              <a:srgbClr val="11B5AE"/>
            </a:solidFill>
            <a:prstDash val="solid"/>
          </a:ln>
        </p:spPr>
        <p:txBody>
          <a:bodyPr/>
          <a:lstStyle/>
          <a:p>
            <a:endParaRPr lang="en-GB"/>
          </a:p>
        </p:txBody>
      </p:sp>
      <p:sp>
        <p:nvSpPr>
          <p:cNvPr id="13" name="Text 10"/>
          <p:cNvSpPr/>
          <p:nvPr/>
        </p:nvSpPr>
        <p:spPr>
          <a:xfrm>
            <a:off x="1170432" y="3529584"/>
            <a:ext cx="4206240" cy="274320"/>
          </a:xfrm>
          <a:prstGeom prst="rect">
            <a:avLst/>
          </a:prstGeom>
          <a:noFill/>
          <a:ln/>
        </p:spPr>
        <p:txBody>
          <a:bodyPr wrap="square" lIns="0" tIns="0" rIns="0" bIns="0" rtlCol="0" anchor="ctr"/>
          <a:lstStyle/>
          <a:p>
            <a:pPr marL="0" indent="0">
              <a:buNone/>
            </a:pPr>
            <a:r>
              <a:rPr lang="en-US" sz="1400" dirty="0">
                <a:solidFill>
                  <a:srgbClr val="19323C"/>
                </a:solidFill>
              </a:rPr>
              <a:t>Multiple or irregular income streams</a:t>
            </a:r>
            <a:endParaRPr lang="en-US" sz="1400" dirty="0"/>
          </a:p>
        </p:txBody>
      </p:sp>
      <p:sp>
        <p:nvSpPr>
          <p:cNvPr id="14" name="Shape 11"/>
          <p:cNvSpPr/>
          <p:nvPr/>
        </p:nvSpPr>
        <p:spPr>
          <a:xfrm>
            <a:off x="896112" y="4041648"/>
            <a:ext cx="164592" cy="164592"/>
          </a:xfrm>
          <a:prstGeom prst="ellipse">
            <a:avLst/>
          </a:prstGeom>
          <a:solidFill>
            <a:srgbClr val="002D4F"/>
          </a:solidFill>
          <a:ln w="12700">
            <a:solidFill>
              <a:srgbClr val="002D4F"/>
            </a:solidFill>
            <a:prstDash val="solid"/>
          </a:ln>
        </p:spPr>
        <p:txBody>
          <a:bodyPr/>
          <a:lstStyle/>
          <a:p>
            <a:endParaRPr lang="en-GB"/>
          </a:p>
        </p:txBody>
      </p:sp>
      <p:sp>
        <p:nvSpPr>
          <p:cNvPr id="15" name="Text 12"/>
          <p:cNvSpPr/>
          <p:nvPr/>
        </p:nvSpPr>
        <p:spPr>
          <a:xfrm>
            <a:off x="1170432" y="3977640"/>
            <a:ext cx="4206240" cy="274320"/>
          </a:xfrm>
          <a:prstGeom prst="rect">
            <a:avLst/>
          </a:prstGeom>
          <a:noFill/>
          <a:ln/>
        </p:spPr>
        <p:txBody>
          <a:bodyPr wrap="square" lIns="0" tIns="0" rIns="0" bIns="0" rtlCol="0" anchor="ctr"/>
          <a:lstStyle/>
          <a:p>
            <a:pPr marL="0" indent="0">
              <a:buNone/>
            </a:pPr>
            <a:r>
              <a:rPr lang="en-US" sz="1400" dirty="0">
                <a:solidFill>
                  <a:srgbClr val="19323C"/>
                </a:solidFill>
              </a:rPr>
              <a:t>Later-life and interest-only needs</a:t>
            </a:r>
            <a:endParaRPr lang="en-US" sz="1400" dirty="0"/>
          </a:p>
        </p:txBody>
      </p:sp>
      <p:sp>
        <p:nvSpPr>
          <p:cNvPr id="16" name="Shape 13"/>
          <p:cNvSpPr/>
          <p:nvPr/>
        </p:nvSpPr>
        <p:spPr>
          <a:xfrm>
            <a:off x="896112" y="4489704"/>
            <a:ext cx="164592" cy="164592"/>
          </a:xfrm>
          <a:prstGeom prst="ellipse">
            <a:avLst/>
          </a:prstGeom>
          <a:solidFill>
            <a:srgbClr val="11B5AE"/>
          </a:solidFill>
          <a:ln w="12700">
            <a:solidFill>
              <a:srgbClr val="11B5AE"/>
            </a:solidFill>
            <a:prstDash val="solid"/>
          </a:ln>
        </p:spPr>
        <p:txBody>
          <a:bodyPr/>
          <a:lstStyle/>
          <a:p>
            <a:endParaRPr lang="en-GB"/>
          </a:p>
        </p:txBody>
      </p:sp>
      <p:sp>
        <p:nvSpPr>
          <p:cNvPr id="17" name="Text 14"/>
          <p:cNvSpPr/>
          <p:nvPr/>
        </p:nvSpPr>
        <p:spPr>
          <a:xfrm>
            <a:off x="1170432" y="4425696"/>
            <a:ext cx="4206240" cy="274320"/>
          </a:xfrm>
          <a:prstGeom prst="rect">
            <a:avLst/>
          </a:prstGeom>
          <a:noFill/>
          <a:ln/>
        </p:spPr>
        <p:txBody>
          <a:bodyPr wrap="square" lIns="0" tIns="0" rIns="0" bIns="0" rtlCol="0" anchor="ctr"/>
          <a:lstStyle/>
          <a:p>
            <a:pPr marL="0" indent="0">
              <a:buNone/>
            </a:pPr>
            <a:r>
              <a:rPr lang="en-US" sz="1400" dirty="0">
                <a:solidFill>
                  <a:srgbClr val="19323C"/>
                </a:solidFill>
              </a:rPr>
              <a:t>First-time buyers using family support</a:t>
            </a:r>
            <a:endParaRPr lang="en-US" sz="1400" dirty="0"/>
          </a:p>
        </p:txBody>
      </p:sp>
      <p:sp>
        <p:nvSpPr>
          <p:cNvPr id="18" name="Shape 15"/>
          <p:cNvSpPr/>
          <p:nvPr/>
        </p:nvSpPr>
        <p:spPr>
          <a:xfrm>
            <a:off x="896112" y="4937760"/>
            <a:ext cx="164592" cy="164592"/>
          </a:xfrm>
          <a:prstGeom prst="ellipse">
            <a:avLst/>
          </a:prstGeom>
          <a:solidFill>
            <a:srgbClr val="002D4F"/>
          </a:solidFill>
          <a:ln w="12700">
            <a:solidFill>
              <a:srgbClr val="002D4F"/>
            </a:solidFill>
            <a:prstDash val="solid"/>
          </a:ln>
        </p:spPr>
        <p:txBody>
          <a:bodyPr/>
          <a:lstStyle/>
          <a:p>
            <a:endParaRPr lang="en-GB"/>
          </a:p>
        </p:txBody>
      </p:sp>
      <p:sp>
        <p:nvSpPr>
          <p:cNvPr id="19" name="Text 16"/>
          <p:cNvSpPr/>
          <p:nvPr/>
        </p:nvSpPr>
        <p:spPr>
          <a:xfrm>
            <a:off x="1170432" y="4873752"/>
            <a:ext cx="4206240" cy="274320"/>
          </a:xfrm>
          <a:prstGeom prst="rect">
            <a:avLst/>
          </a:prstGeom>
          <a:noFill/>
          <a:ln/>
        </p:spPr>
        <p:txBody>
          <a:bodyPr wrap="square" lIns="0" tIns="0" rIns="0" bIns="0" rtlCol="0" anchor="ctr"/>
          <a:lstStyle/>
          <a:p>
            <a:pPr marL="0" indent="0">
              <a:buNone/>
            </a:pPr>
            <a:r>
              <a:rPr lang="en-US" sz="1400" dirty="0">
                <a:solidFill>
                  <a:srgbClr val="19323C"/>
                </a:solidFill>
              </a:rPr>
              <a:t>Previous credit events with a credible story</a:t>
            </a:r>
            <a:endParaRPr lang="en-US" sz="1400" dirty="0"/>
          </a:p>
        </p:txBody>
      </p:sp>
      <p:sp>
        <p:nvSpPr>
          <p:cNvPr id="20" name="Text 17"/>
          <p:cNvSpPr/>
          <p:nvPr/>
        </p:nvSpPr>
        <p:spPr>
          <a:xfrm>
            <a:off x="6583680" y="5230368"/>
            <a:ext cx="4754880" cy="402336"/>
          </a:xfrm>
          <a:prstGeom prst="rect">
            <a:avLst/>
          </a:prstGeom>
          <a:solidFill>
            <a:srgbClr val="092B3A">
              <a:alpha val="90000"/>
            </a:srgbClr>
          </a:solidFill>
          <a:ln/>
        </p:spPr>
        <p:txBody>
          <a:bodyPr wrap="square" lIns="1524" tIns="1524" rIns="1524" bIns="1524" rtlCol="0" anchor="ctr"/>
          <a:lstStyle/>
          <a:p>
            <a:pPr marL="0" indent="0" algn="ctr">
              <a:buNone/>
            </a:pPr>
            <a:r>
              <a:rPr lang="en-US" sz="2000" b="1" dirty="0">
                <a:solidFill>
                  <a:srgbClr val="FFFFFF"/>
                </a:solidFill>
              </a:rPr>
              <a:t>Forecast: £32bn → £54bn by 2029</a:t>
            </a:r>
            <a:endParaRPr lang="en-US" sz="2000" dirty="0"/>
          </a:p>
        </p:txBody>
      </p:sp>
      <p:sp>
        <p:nvSpPr>
          <p:cNvPr id="25" name="Slide Number Placeholder 0"/>
          <p:cNvSpPr>
            <a:spLocks noGrp="1"/>
          </p:cNvSpPr>
          <p:nvPr>
            <p:ph type="sldNum" sz="quarter" idx="4294967295"/>
          </p:nvPr>
        </p:nvSpPr>
        <p:spPr>
          <a:xfrm>
            <a:off x="11750040" y="6510528"/>
            <a:ext cx="228600" cy="164592"/>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47C"/>
                </a:solidFill>
                <a:latin typeface="Aptos"/>
                <a:ea typeface="Aptos"/>
                <a:cs typeface="Aptos"/>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1" cy="1"/>
          <a:chOff x="0" y="0"/>
          <a:chExt cx="1" cy="1"/>
        </a:xfrm>
      </p:grpSpPr>
      <p:sp>
        <p:nvSpPr>
          <p:cNvPr id="2" name="Text 0"/>
          <p:cNvSpPr/>
          <p:nvPr/>
        </p:nvSpPr>
        <p:spPr>
          <a:xfrm>
            <a:off x="548640" y="384048"/>
            <a:ext cx="5303520" cy="228600"/>
          </a:xfrm>
          <a:prstGeom prst="rect">
            <a:avLst/>
          </a:prstGeom>
          <a:noFill/>
          <a:ln/>
        </p:spPr>
        <p:txBody>
          <a:bodyPr wrap="square" lIns="0" tIns="0" rIns="0" bIns="0" rtlCol="0" anchor="ctr"/>
          <a:lstStyle/>
          <a:p>
            <a:pPr marL="0" indent="0">
              <a:buNone/>
            </a:pPr>
            <a:r>
              <a:rPr lang="en-US" sz="1100" b="1" kern="0" spc="140" dirty="0">
                <a:solidFill>
                  <a:srgbClr val="11B5AE"/>
                </a:solidFill>
                <a:latin typeface="Aptos" pitchFamily="34" charset="0"/>
                <a:ea typeface="Aptos" pitchFamily="34" charset="-122"/>
                <a:cs typeface="Aptos" pitchFamily="34" charset="-120"/>
              </a:rPr>
              <a:t>BROKER PLAYBOOK</a:t>
            </a:r>
            <a:endParaRPr lang="en-US" sz="1100" dirty="0"/>
          </a:p>
        </p:txBody>
      </p:sp>
      <p:sp>
        <p:nvSpPr>
          <p:cNvPr id="3" name="Text 1"/>
          <p:cNvSpPr/>
          <p:nvPr/>
        </p:nvSpPr>
        <p:spPr>
          <a:xfrm>
            <a:off x="548640" y="713232"/>
            <a:ext cx="10972800" cy="530352"/>
          </a:xfrm>
          <a:prstGeom prst="rect">
            <a:avLst/>
          </a:prstGeom>
          <a:noFill/>
          <a:ln/>
        </p:spPr>
        <p:txBody>
          <a:bodyPr wrap="square" lIns="0" tIns="0" rIns="0" bIns="0" rtlCol="0" anchor="ctr"/>
          <a:lstStyle/>
          <a:p>
            <a:pPr marL="0" indent="0">
              <a:buNone/>
            </a:pPr>
            <a:r>
              <a:rPr lang="en-US" sz="2800" b="1">
                <a:solidFill>
                  <a:srgbClr val="092B3A"/>
                </a:solidFill>
                <a:latin typeface="Aptos Display" pitchFamily="34" charset="0"/>
                <a:ea typeface="Aptos Display" pitchFamily="34" charset="-122"/>
                <a:cs typeface="Aptos Display" pitchFamily="34" charset="-120"/>
              </a:rPr>
              <a:t>Six </a:t>
            </a:r>
            <a:r>
              <a:rPr lang="en-US" sz="2800" b="1" dirty="0">
                <a:solidFill>
                  <a:srgbClr val="092B3A"/>
                </a:solidFill>
                <a:latin typeface="Aptos Display" pitchFamily="34" charset="0"/>
                <a:ea typeface="Aptos Display" pitchFamily="34" charset="-122"/>
                <a:cs typeface="Aptos Display" pitchFamily="34" charset="-120"/>
              </a:rPr>
              <a:t>areas </a:t>
            </a:r>
            <a:r>
              <a:rPr lang="en-US" sz="2800" b="1">
                <a:solidFill>
                  <a:srgbClr val="092B3A"/>
                </a:solidFill>
                <a:latin typeface="Aptos Display" pitchFamily="34" charset="0"/>
                <a:ea typeface="Aptos Display" pitchFamily="34" charset="-122"/>
                <a:cs typeface="Aptos Display" pitchFamily="34" charset="-120"/>
              </a:rPr>
              <a:t>of potential opportunity</a:t>
            </a:r>
            <a:endParaRPr lang="en-US" sz="2800" dirty="0"/>
          </a:p>
        </p:txBody>
      </p:sp>
      <p:sp>
        <p:nvSpPr>
          <p:cNvPr id="4" name="Text 2"/>
          <p:cNvSpPr/>
          <p:nvPr/>
        </p:nvSpPr>
        <p:spPr>
          <a:xfrm>
            <a:off x="548640" y="1307592"/>
            <a:ext cx="10789920" cy="347472"/>
          </a:xfrm>
          <a:prstGeom prst="rect">
            <a:avLst/>
          </a:prstGeom>
          <a:noFill/>
          <a:ln/>
        </p:spPr>
        <p:txBody>
          <a:bodyPr wrap="square" lIns="0" tIns="0" rIns="0" bIns="0" rtlCol="0" anchor="ctr"/>
          <a:lstStyle/>
          <a:p>
            <a:pPr marL="0" indent="0">
              <a:buNone/>
            </a:pPr>
            <a:r>
              <a:rPr lang="en-US" sz="1500" dirty="0">
                <a:solidFill>
                  <a:srgbClr val="66747C"/>
                </a:solidFill>
              </a:rPr>
              <a:t>Specialist growth will reward depth, not dabbling.</a:t>
            </a:r>
            <a:endParaRPr lang="en-US" sz="1500" dirty="0"/>
          </a:p>
        </p:txBody>
      </p:sp>
      <p:sp>
        <p:nvSpPr>
          <p:cNvPr id="5" name="Shape 3"/>
          <p:cNvSpPr/>
          <p:nvPr/>
        </p:nvSpPr>
        <p:spPr>
          <a:xfrm>
            <a:off x="640080" y="1737360"/>
            <a:ext cx="5257800" cy="1051560"/>
          </a:xfrm>
          <a:prstGeom prst="roundRect">
            <a:avLst>
              <a:gd name="adj" fmla="val 4348"/>
            </a:avLst>
          </a:prstGeom>
          <a:solidFill>
            <a:srgbClr val="FFFFFF"/>
          </a:solidFill>
          <a:ln w="12700">
            <a:solidFill>
              <a:srgbClr val="D6E0E3"/>
            </a:solidFill>
            <a:prstDash val="solid"/>
          </a:ln>
          <a:effectLst>
            <a:outerShdw blurRad="12700" dist="3175" dir="2700000" algn="bl" rotWithShape="0">
              <a:srgbClr val="000000">
                <a:alpha val="8000"/>
              </a:srgbClr>
            </a:outerShdw>
          </a:effectLst>
        </p:spPr>
        <p:txBody>
          <a:bodyPr/>
          <a:lstStyle/>
          <a:p>
            <a:endParaRPr lang="en-GB"/>
          </a:p>
        </p:txBody>
      </p:sp>
      <p:sp>
        <p:nvSpPr>
          <p:cNvPr id="6" name="Text 4"/>
          <p:cNvSpPr/>
          <p:nvPr/>
        </p:nvSpPr>
        <p:spPr>
          <a:xfrm>
            <a:off x="841248" y="1901952"/>
            <a:ext cx="502920" cy="256032"/>
          </a:xfrm>
          <a:prstGeom prst="rect">
            <a:avLst/>
          </a:prstGeom>
          <a:noFill/>
          <a:ln/>
        </p:spPr>
        <p:txBody>
          <a:bodyPr wrap="square" lIns="0" tIns="0" rIns="0" bIns="0" rtlCol="0" anchor="ctr"/>
          <a:lstStyle/>
          <a:p>
            <a:pPr marL="0" indent="0">
              <a:buNone/>
            </a:pPr>
            <a:r>
              <a:rPr lang="en-US" sz="1300" b="1" dirty="0">
                <a:solidFill>
                  <a:srgbClr val="11B5AE"/>
                </a:solidFill>
              </a:rPr>
              <a:t>01</a:t>
            </a:r>
            <a:endParaRPr lang="en-US" sz="1300" dirty="0"/>
          </a:p>
        </p:txBody>
      </p:sp>
      <p:sp>
        <p:nvSpPr>
          <p:cNvPr id="7" name="Text 5"/>
          <p:cNvSpPr/>
          <p:nvPr/>
        </p:nvSpPr>
        <p:spPr>
          <a:xfrm>
            <a:off x="1463040" y="1874520"/>
            <a:ext cx="4206240" cy="310896"/>
          </a:xfrm>
          <a:prstGeom prst="rect">
            <a:avLst/>
          </a:prstGeom>
          <a:noFill/>
          <a:ln/>
        </p:spPr>
        <p:txBody>
          <a:bodyPr wrap="square" lIns="0" tIns="0" rIns="0" bIns="0" rtlCol="0" anchor="ctr"/>
          <a:lstStyle/>
          <a:p>
            <a:pPr marL="0" indent="0">
              <a:buNone/>
            </a:pPr>
            <a:r>
              <a:rPr lang="en-US" sz="1800" b="1" dirty="0">
                <a:solidFill>
                  <a:srgbClr val="092B3A"/>
                </a:solidFill>
              </a:rPr>
              <a:t>Complex residential</a:t>
            </a:r>
            <a:endParaRPr lang="en-US" sz="1800" dirty="0"/>
          </a:p>
        </p:txBody>
      </p:sp>
      <p:sp>
        <p:nvSpPr>
          <p:cNvPr id="8" name="Text 6"/>
          <p:cNvSpPr/>
          <p:nvPr/>
        </p:nvSpPr>
        <p:spPr>
          <a:xfrm>
            <a:off x="1463040" y="2267712"/>
            <a:ext cx="4206240" cy="347472"/>
          </a:xfrm>
          <a:prstGeom prst="rect">
            <a:avLst/>
          </a:prstGeom>
          <a:noFill/>
          <a:ln/>
        </p:spPr>
        <p:txBody>
          <a:bodyPr wrap="square" lIns="0" tIns="0" rIns="0" bIns="0" rtlCol="0" anchor="ctr"/>
          <a:lstStyle/>
          <a:p>
            <a:pPr marL="0" indent="0">
              <a:buNone/>
            </a:pPr>
            <a:r>
              <a:rPr lang="en-US" sz="1250" dirty="0">
                <a:solidFill>
                  <a:srgbClr val="66747C"/>
                </a:solidFill>
              </a:rPr>
              <a:t>Self-employed, contractors, multiple incomes, JBSP</a:t>
            </a:r>
            <a:endParaRPr lang="en-US" sz="1250" dirty="0"/>
          </a:p>
        </p:txBody>
      </p:sp>
      <p:sp>
        <p:nvSpPr>
          <p:cNvPr id="9" name="Shape 7"/>
          <p:cNvSpPr/>
          <p:nvPr/>
        </p:nvSpPr>
        <p:spPr>
          <a:xfrm>
            <a:off x="6263640" y="1737360"/>
            <a:ext cx="5257800" cy="1051560"/>
          </a:xfrm>
          <a:prstGeom prst="roundRect">
            <a:avLst>
              <a:gd name="adj" fmla="val 4348"/>
            </a:avLst>
          </a:prstGeom>
          <a:solidFill>
            <a:srgbClr val="FFFFFF"/>
          </a:solidFill>
          <a:ln w="12700">
            <a:solidFill>
              <a:srgbClr val="D6E0E3"/>
            </a:solidFill>
            <a:prstDash val="solid"/>
          </a:ln>
          <a:effectLst>
            <a:outerShdw blurRad="12700" dist="3175" dir="2700000" algn="bl" rotWithShape="0">
              <a:srgbClr val="000000">
                <a:alpha val="8000"/>
              </a:srgbClr>
            </a:outerShdw>
          </a:effectLst>
        </p:spPr>
        <p:txBody>
          <a:bodyPr/>
          <a:lstStyle/>
          <a:p>
            <a:endParaRPr lang="en-GB"/>
          </a:p>
        </p:txBody>
      </p:sp>
      <p:sp>
        <p:nvSpPr>
          <p:cNvPr id="10" name="Text 8"/>
          <p:cNvSpPr/>
          <p:nvPr/>
        </p:nvSpPr>
        <p:spPr>
          <a:xfrm>
            <a:off x="6464808" y="1901952"/>
            <a:ext cx="502920" cy="256032"/>
          </a:xfrm>
          <a:prstGeom prst="rect">
            <a:avLst/>
          </a:prstGeom>
          <a:noFill/>
          <a:ln/>
        </p:spPr>
        <p:txBody>
          <a:bodyPr wrap="square" lIns="0" tIns="0" rIns="0" bIns="0" rtlCol="0" anchor="ctr"/>
          <a:lstStyle/>
          <a:p>
            <a:pPr marL="0" indent="0">
              <a:buNone/>
            </a:pPr>
            <a:r>
              <a:rPr lang="en-US" sz="1300" b="1" dirty="0">
                <a:solidFill>
                  <a:srgbClr val="11B5AE"/>
                </a:solidFill>
              </a:rPr>
              <a:t>02</a:t>
            </a:r>
            <a:endParaRPr lang="en-US" sz="1300" dirty="0"/>
          </a:p>
        </p:txBody>
      </p:sp>
      <p:sp>
        <p:nvSpPr>
          <p:cNvPr id="11" name="Text 9"/>
          <p:cNvSpPr/>
          <p:nvPr/>
        </p:nvSpPr>
        <p:spPr>
          <a:xfrm>
            <a:off x="7086600" y="1874520"/>
            <a:ext cx="4206240" cy="310896"/>
          </a:xfrm>
          <a:prstGeom prst="rect">
            <a:avLst/>
          </a:prstGeom>
          <a:noFill/>
          <a:ln/>
        </p:spPr>
        <p:txBody>
          <a:bodyPr wrap="square" lIns="0" tIns="0" rIns="0" bIns="0" rtlCol="0" anchor="ctr"/>
          <a:lstStyle/>
          <a:p>
            <a:pPr marL="0" indent="0">
              <a:buNone/>
            </a:pPr>
            <a:r>
              <a:rPr lang="en-US" sz="1800" b="1" dirty="0">
                <a:solidFill>
                  <a:srgbClr val="092B3A"/>
                </a:solidFill>
              </a:rPr>
              <a:t>Professional landlords</a:t>
            </a:r>
            <a:endParaRPr lang="en-US" sz="1800" dirty="0"/>
          </a:p>
        </p:txBody>
      </p:sp>
      <p:sp>
        <p:nvSpPr>
          <p:cNvPr id="12" name="Text 10"/>
          <p:cNvSpPr/>
          <p:nvPr/>
        </p:nvSpPr>
        <p:spPr>
          <a:xfrm>
            <a:off x="7086600" y="2231136"/>
            <a:ext cx="4206240" cy="466344"/>
          </a:xfrm>
          <a:prstGeom prst="rect">
            <a:avLst/>
          </a:prstGeom>
          <a:solidFill>
            <a:srgbClr val="E3F3F3"/>
          </a:solidFill>
          <a:ln>
            <a:noFill/>
          </a:ln>
        </p:spPr>
        <p:txBody>
          <a:bodyPr wrap="square" tIns="27432" rIns="73152" bIns="0" rtlCol="0" anchor="ctr"/>
          <a:lstStyle/>
          <a:p>
            <a:pPr marL="0" indent="0">
              <a:spcBef>
                <a:spcPts val="0"/>
              </a:spcBef>
              <a:spcAft>
                <a:spcPts val="0"/>
              </a:spcAft>
              <a:buNone/>
            </a:pPr>
            <a:r>
              <a:rPr lang="en-GB" sz="1250" b="1">
                <a:solidFill>
                  <a:srgbClr val="092B3A"/>
                </a:solidFill>
              </a:rPr>
              <a:t>Portfolio landlords average 15.3 properties</a:t>
            </a:r>
            <a:endParaRPr lang="en-GB" sz="1250"/>
          </a:p>
          <a:p>
            <a:pPr>
              <a:spcBef>
                <a:spcPts val="0"/>
              </a:spcBef>
              <a:spcAft>
                <a:spcPts val="0"/>
              </a:spcAft>
            </a:pPr>
            <a:r>
              <a:rPr lang="en-GB" sz="1250" b="0">
                <a:solidFill>
                  <a:srgbClr val="092B3A"/>
                </a:solidFill>
              </a:rPr>
              <a:t>Up from 12.8 in Q4 2025</a:t>
            </a:r>
          </a:p>
        </p:txBody>
      </p:sp>
      <p:sp>
        <p:nvSpPr>
          <p:cNvPr id="13" name="Shape 11"/>
          <p:cNvSpPr/>
          <p:nvPr/>
        </p:nvSpPr>
        <p:spPr>
          <a:xfrm>
            <a:off x="640080" y="3081528"/>
            <a:ext cx="5257800" cy="1051560"/>
          </a:xfrm>
          <a:prstGeom prst="roundRect">
            <a:avLst>
              <a:gd name="adj" fmla="val 4348"/>
            </a:avLst>
          </a:prstGeom>
          <a:solidFill>
            <a:srgbClr val="FFFFFF"/>
          </a:solidFill>
          <a:ln w="12700">
            <a:solidFill>
              <a:srgbClr val="D6E0E3"/>
            </a:solidFill>
            <a:prstDash val="solid"/>
          </a:ln>
          <a:effectLst>
            <a:outerShdw blurRad="12700" dist="3175" dir="2700000" algn="bl" rotWithShape="0">
              <a:srgbClr val="000000">
                <a:alpha val="8000"/>
              </a:srgbClr>
            </a:outerShdw>
          </a:effectLst>
        </p:spPr>
        <p:txBody>
          <a:bodyPr/>
          <a:lstStyle/>
          <a:p>
            <a:endParaRPr lang="en-GB"/>
          </a:p>
        </p:txBody>
      </p:sp>
      <p:sp>
        <p:nvSpPr>
          <p:cNvPr id="14" name="Text 12"/>
          <p:cNvSpPr/>
          <p:nvPr/>
        </p:nvSpPr>
        <p:spPr>
          <a:xfrm>
            <a:off x="841248" y="3246120"/>
            <a:ext cx="502920" cy="256032"/>
          </a:xfrm>
          <a:prstGeom prst="rect">
            <a:avLst/>
          </a:prstGeom>
          <a:noFill/>
          <a:ln/>
        </p:spPr>
        <p:txBody>
          <a:bodyPr wrap="square" lIns="0" tIns="0" rIns="0" bIns="0" rtlCol="0" anchor="ctr"/>
          <a:lstStyle/>
          <a:p>
            <a:pPr marL="0" indent="0">
              <a:buNone/>
            </a:pPr>
            <a:r>
              <a:rPr lang="en-US" sz="1300" b="1" dirty="0">
                <a:solidFill>
                  <a:srgbClr val="11B5AE"/>
                </a:solidFill>
              </a:rPr>
              <a:t>03</a:t>
            </a:r>
            <a:endParaRPr lang="en-US" sz="1300" dirty="0"/>
          </a:p>
        </p:txBody>
      </p:sp>
      <p:sp>
        <p:nvSpPr>
          <p:cNvPr id="15" name="Text 13"/>
          <p:cNvSpPr/>
          <p:nvPr/>
        </p:nvSpPr>
        <p:spPr>
          <a:xfrm>
            <a:off x="1463040" y="3218688"/>
            <a:ext cx="4206240" cy="310896"/>
          </a:xfrm>
          <a:prstGeom prst="rect">
            <a:avLst/>
          </a:prstGeom>
          <a:noFill/>
          <a:ln/>
        </p:spPr>
        <p:txBody>
          <a:bodyPr wrap="square" lIns="0" tIns="0" rIns="0" bIns="0" rtlCol="0" anchor="ctr"/>
          <a:lstStyle/>
          <a:p>
            <a:pPr marL="0" indent="0">
              <a:buNone/>
            </a:pPr>
            <a:r>
              <a:rPr lang="en-US" sz="1800" b="1" dirty="0">
                <a:solidFill>
                  <a:srgbClr val="092B3A"/>
                </a:solidFill>
              </a:rPr>
              <a:t>Refinancing</a:t>
            </a:r>
            <a:endParaRPr lang="en-US" sz="1800" dirty="0"/>
          </a:p>
        </p:txBody>
      </p:sp>
      <p:sp>
        <p:nvSpPr>
          <p:cNvPr id="16" name="Text 14"/>
          <p:cNvSpPr/>
          <p:nvPr/>
        </p:nvSpPr>
        <p:spPr>
          <a:xfrm>
            <a:off x="1463040" y="3767328"/>
            <a:ext cx="4206240" cy="292608"/>
          </a:xfrm>
          <a:prstGeom prst="rect">
            <a:avLst/>
          </a:prstGeom>
          <a:noFill/>
          <a:ln/>
        </p:spPr>
        <p:txBody>
          <a:bodyPr wrap="square" lIns="0" tIns="0" rIns="0" bIns="0" rtlCol="0" anchor="ctr"/>
          <a:lstStyle/>
          <a:p>
            <a:pPr marL="0" indent="0">
              <a:buNone/>
            </a:pPr>
            <a:r>
              <a:rPr lang="en-US" sz="1250" dirty="0">
                <a:solidFill>
                  <a:srgbClr val="66747C"/>
                </a:solidFill>
              </a:rPr>
              <a:t>Client-bank maturity tracking and early engagement</a:t>
            </a:r>
            <a:endParaRPr lang="en-US" sz="1250" dirty="0"/>
          </a:p>
        </p:txBody>
      </p:sp>
      <p:sp>
        <p:nvSpPr>
          <p:cNvPr id="17" name="Shape 15"/>
          <p:cNvSpPr/>
          <p:nvPr/>
        </p:nvSpPr>
        <p:spPr>
          <a:xfrm>
            <a:off x="6263640" y="3081528"/>
            <a:ext cx="5257800" cy="1170432"/>
          </a:xfrm>
          <a:prstGeom prst="roundRect">
            <a:avLst>
              <a:gd name="adj" fmla="val 4348"/>
            </a:avLst>
          </a:prstGeom>
          <a:solidFill>
            <a:srgbClr val="FFFFFF"/>
          </a:solidFill>
          <a:ln w="12700">
            <a:solidFill>
              <a:srgbClr val="D6E0E3"/>
            </a:solidFill>
            <a:prstDash val="solid"/>
          </a:ln>
          <a:effectLst>
            <a:outerShdw blurRad="12700" dist="3175" dir="2700000" algn="bl" rotWithShape="0">
              <a:srgbClr val="000000">
                <a:alpha val="8000"/>
              </a:srgbClr>
            </a:outerShdw>
          </a:effectLst>
        </p:spPr>
        <p:txBody>
          <a:bodyPr/>
          <a:lstStyle/>
          <a:p>
            <a:endParaRPr lang="en-GB"/>
          </a:p>
        </p:txBody>
      </p:sp>
      <p:sp>
        <p:nvSpPr>
          <p:cNvPr id="18" name="Text 16"/>
          <p:cNvSpPr/>
          <p:nvPr/>
        </p:nvSpPr>
        <p:spPr>
          <a:xfrm>
            <a:off x="6464808" y="3246120"/>
            <a:ext cx="502920" cy="256032"/>
          </a:xfrm>
          <a:prstGeom prst="rect">
            <a:avLst/>
          </a:prstGeom>
          <a:noFill/>
          <a:ln/>
        </p:spPr>
        <p:txBody>
          <a:bodyPr wrap="square" lIns="0" tIns="0" rIns="0" bIns="0" rtlCol="0" anchor="ctr"/>
          <a:lstStyle/>
          <a:p>
            <a:pPr marL="0" indent="0">
              <a:buNone/>
            </a:pPr>
            <a:r>
              <a:rPr lang="en-US" sz="1300" b="1" dirty="0">
                <a:solidFill>
                  <a:srgbClr val="11B5AE"/>
                </a:solidFill>
              </a:rPr>
              <a:t>04</a:t>
            </a:r>
            <a:endParaRPr lang="en-US" sz="1300" dirty="0"/>
          </a:p>
        </p:txBody>
      </p:sp>
      <p:sp>
        <p:nvSpPr>
          <p:cNvPr id="19" name="Text 17"/>
          <p:cNvSpPr/>
          <p:nvPr/>
        </p:nvSpPr>
        <p:spPr>
          <a:xfrm>
            <a:off x="7086600" y="3218688"/>
            <a:ext cx="4206240" cy="310896"/>
          </a:xfrm>
          <a:prstGeom prst="rect">
            <a:avLst/>
          </a:prstGeom>
          <a:noFill/>
          <a:ln/>
        </p:spPr>
        <p:txBody>
          <a:bodyPr wrap="square" lIns="0" tIns="0" rIns="0" bIns="0" rtlCol="0" anchor="ctr"/>
          <a:lstStyle/>
          <a:p>
            <a:pPr marL="0" indent="0">
              <a:buNone/>
            </a:pPr>
            <a:r>
              <a:rPr lang="en-US" sz="1800" b="1" dirty="0">
                <a:solidFill>
                  <a:srgbClr val="092B3A"/>
                </a:solidFill>
              </a:rPr>
              <a:t>Property complexity</a:t>
            </a:r>
            <a:endParaRPr lang="en-US" sz="1800" dirty="0"/>
          </a:p>
        </p:txBody>
      </p:sp>
      <p:sp>
        <p:nvSpPr>
          <p:cNvPr id="20" name="Text 18"/>
          <p:cNvSpPr/>
          <p:nvPr/>
        </p:nvSpPr>
        <p:spPr>
          <a:xfrm>
            <a:off x="7086600" y="3602736"/>
            <a:ext cx="2350008" cy="548640"/>
          </a:xfrm>
          <a:prstGeom prst="rect">
            <a:avLst/>
          </a:prstGeom>
          <a:noFill/>
          <a:ln/>
        </p:spPr>
        <p:txBody>
          <a:bodyPr wrap="square" lIns="0" tIns="0" rIns="0" bIns="0" rtlCol="0" anchor="ctr"/>
          <a:lstStyle/>
          <a:p>
            <a:pPr>
              <a:lnSpc>
                <a:spcPct val="100000"/>
              </a:lnSpc>
              <a:spcBef>
                <a:spcPts val="0"/>
              </a:spcBef>
              <a:spcAft>
                <a:spcPts val="0"/>
              </a:spcAft>
            </a:pPr>
            <a:r>
              <a:rPr lang="en-US" sz="1250">
                <a:solidFill>
                  <a:srgbClr val="66747C"/>
                </a:solidFill>
              </a:rPr>
              <a:t>MUFBs</a:t>
            </a:r>
            <a:endParaRPr lang="en-US" sz="1250"/>
          </a:p>
          <a:p>
            <a:pPr>
              <a:lnSpc>
                <a:spcPct val="100000"/>
              </a:lnSpc>
              <a:spcBef>
                <a:spcPts val="0"/>
              </a:spcBef>
              <a:spcAft>
                <a:spcPts val="0"/>
              </a:spcAft>
            </a:pPr>
            <a:r>
              <a:rPr lang="en-US" sz="1250" dirty="0">
                <a:solidFill>
                  <a:srgbClr val="66747C"/>
                </a:solidFill>
              </a:rPr>
              <a:t>HMOs</a:t>
            </a:r>
            <a:endParaRPr lang="en-US" sz="1250"/>
          </a:p>
          <a:p>
            <a:pPr>
              <a:lnSpc>
                <a:spcPct val="100000"/>
              </a:lnSpc>
              <a:spcBef>
                <a:spcPts val="0"/>
              </a:spcBef>
              <a:spcAft>
                <a:spcPts val="0"/>
              </a:spcAft>
            </a:pPr>
            <a:r>
              <a:rPr lang="en-US" sz="1250">
                <a:solidFill>
                  <a:srgbClr val="66747C"/>
                </a:solidFill>
              </a:rPr>
              <a:t>Mixed-use </a:t>
            </a:r>
            <a:r>
              <a:rPr lang="en-US" sz="1250" dirty="0">
                <a:solidFill>
                  <a:srgbClr val="66747C"/>
                </a:solidFill>
              </a:rPr>
              <a:t>/</a:t>
            </a:r>
            <a:r>
              <a:rPr lang="en-US" sz="1250">
                <a:solidFill>
                  <a:srgbClr val="66747C"/>
                </a:solidFill>
              </a:rPr>
              <a:t> semi-commercial</a:t>
            </a:r>
            <a:endParaRPr lang="en-US" sz="1250"/>
          </a:p>
        </p:txBody>
      </p:sp>
      <p:sp>
        <p:nvSpPr>
          <p:cNvPr id="21" name="Shape 19"/>
          <p:cNvSpPr/>
          <p:nvPr/>
        </p:nvSpPr>
        <p:spPr>
          <a:xfrm>
            <a:off x="640080" y="4425696"/>
            <a:ext cx="5257800" cy="1051560"/>
          </a:xfrm>
          <a:prstGeom prst="roundRect">
            <a:avLst>
              <a:gd name="adj" fmla="val 4348"/>
            </a:avLst>
          </a:prstGeom>
          <a:solidFill>
            <a:srgbClr val="002D4F"/>
          </a:solidFill>
          <a:ln w="12700">
            <a:solidFill>
              <a:srgbClr val="092B3A"/>
            </a:solidFill>
            <a:prstDash val="solid"/>
          </a:ln>
        </p:spPr>
        <p:txBody>
          <a:bodyPr/>
          <a:lstStyle/>
          <a:p>
            <a:endParaRPr lang="en-GB"/>
          </a:p>
        </p:txBody>
      </p:sp>
      <p:sp>
        <p:nvSpPr>
          <p:cNvPr id="22" name="Text 20"/>
          <p:cNvSpPr/>
          <p:nvPr/>
        </p:nvSpPr>
        <p:spPr>
          <a:xfrm>
            <a:off x="841248" y="4590288"/>
            <a:ext cx="502920" cy="256032"/>
          </a:xfrm>
          <a:prstGeom prst="rect">
            <a:avLst/>
          </a:prstGeom>
          <a:noFill/>
          <a:ln/>
        </p:spPr>
        <p:txBody>
          <a:bodyPr wrap="square" lIns="0" tIns="0" rIns="0" bIns="0" rtlCol="0" anchor="ctr"/>
          <a:lstStyle/>
          <a:p>
            <a:pPr marL="0" indent="0">
              <a:buNone/>
            </a:pPr>
            <a:r>
              <a:rPr lang="en-US" sz="1300" b="1" dirty="0">
                <a:solidFill>
                  <a:srgbClr val="F2A900"/>
                </a:solidFill>
              </a:rPr>
              <a:t>05</a:t>
            </a:r>
            <a:endParaRPr lang="en-US" sz="1300" dirty="0"/>
          </a:p>
        </p:txBody>
      </p:sp>
      <p:sp>
        <p:nvSpPr>
          <p:cNvPr id="23" name="Text 21"/>
          <p:cNvSpPr/>
          <p:nvPr/>
        </p:nvSpPr>
        <p:spPr>
          <a:xfrm>
            <a:off x="1463040" y="4562856"/>
            <a:ext cx="4206240" cy="310896"/>
          </a:xfrm>
          <a:prstGeom prst="rect">
            <a:avLst/>
          </a:prstGeom>
          <a:noFill/>
          <a:ln/>
        </p:spPr>
        <p:txBody>
          <a:bodyPr wrap="square" lIns="0" tIns="0" rIns="0" bIns="0" rtlCol="0" anchor="ctr"/>
          <a:lstStyle/>
          <a:p>
            <a:pPr marL="0" indent="0">
              <a:buNone/>
            </a:pPr>
            <a:r>
              <a:rPr lang="en-US" sz="1800" b="1" dirty="0">
                <a:solidFill>
                  <a:srgbClr val="FFFFFF"/>
                </a:solidFill>
              </a:rPr>
              <a:t>Short-term finance</a:t>
            </a:r>
            <a:endParaRPr lang="en-US" sz="1800" dirty="0"/>
          </a:p>
        </p:txBody>
      </p:sp>
      <p:sp>
        <p:nvSpPr>
          <p:cNvPr id="24" name="Text 22"/>
          <p:cNvSpPr/>
          <p:nvPr/>
        </p:nvSpPr>
        <p:spPr>
          <a:xfrm>
            <a:off x="1463040" y="4956048"/>
            <a:ext cx="4206240" cy="347472"/>
          </a:xfrm>
          <a:prstGeom prst="rect">
            <a:avLst/>
          </a:prstGeom>
          <a:noFill/>
          <a:ln/>
        </p:spPr>
        <p:txBody>
          <a:bodyPr wrap="square" lIns="0" tIns="0" rIns="0" bIns="0" rtlCol="0" anchor="ctr"/>
          <a:lstStyle/>
          <a:p>
            <a:pPr marL="0" indent="0">
              <a:buNone/>
            </a:pPr>
            <a:r>
              <a:rPr lang="en-US" sz="1250" dirty="0">
                <a:solidFill>
                  <a:srgbClr val="D4E2E5"/>
                </a:solidFill>
              </a:rPr>
              <a:t>Bridging as part of a clear exit-led strategy</a:t>
            </a:r>
            <a:endParaRPr lang="en-US" sz="1250" dirty="0"/>
          </a:p>
        </p:txBody>
      </p:sp>
      <p:sp>
        <p:nvSpPr>
          <p:cNvPr id="25" name="Text 23"/>
          <p:cNvSpPr/>
          <p:nvPr/>
        </p:nvSpPr>
        <p:spPr>
          <a:xfrm>
            <a:off x="914400" y="5833872"/>
            <a:ext cx="10332720" cy="347472"/>
          </a:xfrm>
          <a:prstGeom prst="rect">
            <a:avLst/>
          </a:prstGeom>
          <a:noFill/>
          <a:ln/>
        </p:spPr>
        <p:txBody>
          <a:bodyPr wrap="square" lIns="0" tIns="0" rIns="0" bIns="0" rtlCol="0" anchor="ctr"/>
          <a:lstStyle/>
          <a:p>
            <a:pPr marL="0" indent="0" algn="ctr">
              <a:buNone/>
            </a:pPr>
            <a:r>
              <a:rPr lang="en-US" sz="1700" b="1" dirty="0">
                <a:solidFill>
                  <a:srgbClr val="092B3A"/>
                </a:solidFill>
              </a:rPr>
              <a:t>Know the case. Know the exit. Know the lender’s appetite before submission.</a:t>
            </a:r>
            <a:endParaRPr lang="en-US" sz="1700" dirty="0"/>
          </a:p>
        </p:txBody>
      </p:sp>
      <p:sp>
        <p:nvSpPr>
          <p:cNvPr id="26" name="Slide Number Placeholder 0"/>
          <p:cNvSpPr>
            <a:spLocks noGrp="1"/>
          </p:cNvSpPr>
          <p:nvPr>
            <p:ph type="sldNum" sz="quarter" idx="4294967295"/>
          </p:nvPr>
        </p:nvSpPr>
        <p:spPr>
          <a:xfrm>
            <a:off x="11750040" y="6510528"/>
            <a:ext cx="228600" cy="164592"/>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47C"/>
                </a:solidFill>
                <a:latin typeface="Aptos"/>
                <a:ea typeface="Aptos"/>
                <a:cs typeface="Aptos"/>
              </a:defRPr>
            </a:lvl1pPr>
          </a:lstStyle>
          <a:p>
            <a:pPr algn="r"/>
            <a:fld id="{F7021451-1387-4CA6-816F-3879F97B5CBC}" type="slidenum">
              <a:rPr lang="en-US" b="0"/>
              <a:t>10</a:t>
            </a:fld>
            <a:endParaRPr lang="en-US"/>
          </a:p>
        </p:txBody>
      </p:sp>
      <p:sp>
        <p:nvSpPr>
          <p:cNvPr id="27" name="2027 remortgage forecast"/>
          <p:cNvSpPr/>
          <p:nvPr/>
        </p:nvSpPr>
        <p:spPr>
          <a:xfrm>
            <a:off x="1463040" y="3557016"/>
            <a:ext cx="4206240" cy="228600"/>
          </a:xfrm>
          <a:prstGeom prst="rect">
            <a:avLst/>
          </a:prstGeom>
          <a:noFill/>
          <a:ln/>
        </p:spPr>
        <p:txBody>
          <a:bodyPr wrap="square" lIns="0" tIns="0" rIns="0" bIns="0" rtlCol="0" anchor="ctr"/>
          <a:lstStyle/>
          <a:p>
            <a:pPr marL="0" indent="0">
              <a:buNone/>
            </a:pPr>
            <a:r>
              <a:rPr lang="en-US" sz="1250" b="1">
                <a:solidFill>
                  <a:srgbClr val="66747C"/>
                </a:solidFill>
              </a:rPr>
              <a:t>£110bn forecast UK remortgage lending in 2027</a:t>
            </a:r>
            <a:endParaRPr lang="en-US" sz="1250"/>
          </a:p>
        </p:txBody>
      </p:sp>
      <p:sp>
        <p:nvSpPr>
          <p:cNvPr id="28" name="IMLA forecast source"/>
          <p:cNvSpPr/>
          <p:nvPr/>
        </p:nvSpPr>
        <p:spPr>
          <a:xfrm>
            <a:off x="640080" y="6318504"/>
            <a:ext cx="10881360" cy="182880"/>
          </a:xfrm>
          <a:prstGeom prst="rect">
            <a:avLst/>
          </a:prstGeom>
          <a:noFill/>
          <a:ln/>
        </p:spPr>
        <p:txBody>
          <a:bodyPr wrap="square" lIns="0" tIns="0" rIns="0" bIns="0" rtlCol="0" anchor="ctr"/>
          <a:lstStyle/>
          <a:p>
            <a:pPr marL="0" indent="0">
              <a:buNone/>
            </a:pPr>
            <a:r>
              <a:rPr lang="en-US" sz="1250">
                <a:solidFill>
                  <a:srgbClr val="66747C"/>
                </a:solidFill>
              </a:rPr>
              <a:t>IMLA forecast, December 2025. Assumed falling rates. Not an updated forecast.</a:t>
            </a:r>
            <a:endParaRPr lang="en-US" sz="1250"/>
          </a:p>
        </p:txBody>
      </p:sp>
      <p:sp>
        <p:nvSpPr>
          <p:cNvPr id="29" name="Shape 19"/>
          <p:cNvSpPr/>
          <p:nvPr/>
        </p:nvSpPr>
        <p:spPr>
          <a:xfrm>
            <a:off x="6263640" y="4425696"/>
            <a:ext cx="5257800" cy="1051560"/>
          </a:xfrm>
          <a:prstGeom prst="roundRect">
            <a:avLst>
              <a:gd name="adj" fmla="val 4348"/>
            </a:avLst>
          </a:prstGeom>
          <a:solidFill>
            <a:srgbClr val="002D4F"/>
          </a:solidFill>
          <a:ln w="12700">
            <a:solidFill>
              <a:srgbClr val="092B3A"/>
            </a:solidFill>
            <a:prstDash val="solid"/>
          </a:ln>
        </p:spPr>
        <p:txBody>
          <a:bodyPr/>
          <a:lstStyle/>
          <a:p>
            <a:endParaRPr lang="en-GB"/>
          </a:p>
        </p:txBody>
      </p:sp>
      <p:sp>
        <p:nvSpPr>
          <p:cNvPr id="30" name="Text 20"/>
          <p:cNvSpPr/>
          <p:nvPr/>
        </p:nvSpPr>
        <p:spPr>
          <a:xfrm>
            <a:off x="6464808" y="4590288"/>
            <a:ext cx="502920" cy="256032"/>
          </a:xfrm>
          <a:prstGeom prst="rect">
            <a:avLst/>
          </a:prstGeom>
          <a:noFill/>
          <a:ln/>
        </p:spPr>
        <p:txBody>
          <a:bodyPr wrap="square" lIns="0" tIns="0" rIns="0" bIns="0" rtlCol="0" anchor="ctr"/>
          <a:lstStyle/>
          <a:p>
            <a:pPr marL="0" indent="0">
              <a:buNone/>
            </a:pPr>
            <a:r>
              <a:rPr lang="en-US" sz="1300" b="1">
                <a:solidFill>
                  <a:srgbClr val="F2A900"/>
                </a:solidFill>
              </a:rPr>
              <a:t>06</a:t>
            </a:r>
            <a:endParaRPr lang="en-US" sz="1300"/>
          </a:p>
        </p:txBody>
      </p:sp>
      <p:sp>
        <p:nvSpPr>
          <p:cNvPr id="31" name="Text 21"/>
          <p:cNvSpPr/>
          <p:nvPr/>
        </p:nvSpPr>
        <p:spPr>
          <a:xfrm>
            <a:off x="7086600" y="4562856"/>
            <a:ext cx="4206240" cy="310896"/>
          </a:xfrm>
          <a:prstGeom prst="rect">
            <a:avLst/>
          </a:prstGeom>
          <a:noFill/>
          <a:ln/>
        </p:spPr>
        <p:txBody>
          <a:bodyPr wrap="square" lIns="0" tIns="0" rIns="0" bIns="0" rtlCol="0" anchor="ctr"/>
          <a:lstStyle/>
          <a:p>
            <a:pPr marL="0" indent="0">
              <a:buNone/>
            </a:pPr>
            <a:r>
              <a:rPr lang="en-US" sz="1800" b="1">
                <a:solidFill>
                  <a:srgbClr val="FFFFFF"/>
                </a:solidFill>
              </a:rPr>
              <a:t>Potential opportunity</a:t>
            </a:r>
            <a:endParaRPr lang="en-US" sz="1800"/>
          </a:p>
        </p:txBody>
      </p:sp>
      <p:sp>
        <p:nvSpPr>
          <p:cNvPr id="32" name="Text 22"/>
          <p:cNvSpPr/>
          <p:nvPr/>
        </p:nvSpPr>
        <p:spPr>
          <a:xfrm>
            <a:off x="7086600" y="4919472"/>
            <a:ext cx="4206240" cy="457200"/>
          </a:xfrm>
          <a:prstGeom prst="rect">
            <a:avLst/>
          </a:prstGeom>
          <a:noFill/>
          <a:ln/>
        </p:spPr>
        <p:txBody>
          <a:bodyPr wrap="square" lIns="0" tIns="0" rIns="0" bIns="0" rtlCol="0" anchor="ctr"/>
          <a:lstStyle/>
          <a:p>
            <a:pPr marL="0" indent="0">
              <a:buNone/>
            </a:pPr>
            <a:r>
              <a:rPr lang="en-US" sz="1250">
                <a:solidFill>
                  <a:srgbClr val="D4E2E5"/>
                </a:solidFill>
              </a:rPr>
              <a:t>Your First Home: proposed new-build scheme in England.
Details and timing subject to Budget confirmation.</a:t>
            </a:r>
            <a:endParaRPr lang="en-US" sz="1250"/>
          </a:p>
        </p:txBody>
      </p:sp>
      <p:sp>
        <p:nvSpPr>
          <p:cNvPr id="33" name="Text 18"/>
          <p:cNvSpPr/>
          <p:nvPr/>
        </p:nvSpPr>
        <p:spPr>
          <a:xfrm>
            <a:off x="9555480" y="3602736"/>
            <a:ext cx="1828800" cy="548640"/>
          </a:xfrm>
          <a:prstGeom prst="rect">
            <a:avLst/>
          </a:prstGeom>
          <a:noFill/>
          <a:ln/>
        </p:spPr>
        <p:txBody>
          <a:bodyPr wrap="square" lIns="0" tIns="0" rIns="0" bIns="0" rtlCol="0" anchor="ctr"/>
          <a:lstStyle/>
          <a:p>
            <a:pPr>
              <a:lnSpc>
                <a:spcPct val="100000"/>
              </a:lnSpc>
              <a:spcBef>
                <a:spcPts val="0"/>
              </a:spcBef>
              <a:spcAft>
                <a:spcPts val="0"/>
              </a:spcAft>
            </a:pPr>
            <a:r>
              <a:rPr lang="en-US" sz="1250">
                <a:solidFill>
                  <a:srgbClr val="66747C"/>
                </a:solidFill>
              </a:rPr>
              <a:t>Corporate lets</a:t>
            </a:r>
            <a:endParaRPr lang="en-US" sz="1250"/>
          </a:p>
          <a:p>
            <a:pPr>
              <a:lnSpc>
                <a:spcPct val="100000"/>
              </a:lnSpc>
              <a:spcBef>
                <a:spcPts val="0"/>
              </a:spcBef>
              <a:spcAft>
                <a:spcPts val="0"/>
              </a:spcAft>
            </a:pPr>
            <a:r>
              <a:rPr lang="en-US" sz="1250">
                <a:solidFill>
                  <a:srgbClr val="66747C"/>
                </a:solidFill>
              </a:rPr>
              <a:t>Holiday lets</a:t>
            </a:r>
            <a:endParaRPr lang="en-US" sz="1250"/>
          </a:p>
          <a:p>
            <a:pPr>
              <a:lnSpc>
                <a:spcPct val="100000"/>
              </a:lnSpc>
              <a:spcBef>
                <a:spcPts val="0"/>
              </a:spcBef>
              <a:spcAft>
                <a:spcPts val="0"/>
              </a:spcAft>
            </a:pPr>
            <a:r>
              <a:rPr lang="en-US" sz="1250">
                <a:solidFill>
                  <a:srgbClr val="66747C"/>
                </a:solidFill>
              </a:rPr>
              <a:t>Investor-led properties</a:t>
            </a:r>
            <a:endParaRPr lang="en-US" sz="125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548640" y="384048"/>
            <a:ext cx="5303520" cy="228600"/>
          </a:xfrm>
          <a:prstGeom prst="rect">
            <a:avLst/>
          </a:prstGeom>
          <a:noFill/>
          <a:ln/>
        </p:spPr>
        <p:txBody>
          <a:bodyPr wrap="square" lIns="0" tIns="0" rIns="0" bIns="0" rtlCol="0" anchor="ctr"/>
          <a:lstStyle/>
          <a:p>
            <a:pPr marL="0" indent="0">
              <a:buNone/>
            </a:pPr>
            <a:r>
              <a:rPr lang="en-US" sz="1100" b="1" kern="0" spc="140" dirty="0">
                <a:solidFill>
                  <a:srgbClr val="11B5AE"/>
                </a:solidFill>
                <a:latin typeface="Aptos" pitchFamily="34" charset="0"/>
                <a:ea typeface="Aptos" pitchFamily="34" charset="-122"/>
                <a:cs typeface="Aptos" pitchFamily="34" charset="-120"/>
              </a:rPr>
              <a:t>BUY TO LET</a:t>
            </a:r>
            <a:endParaRPr lang="en-US" sz="1100" dirty="0"/>
          </a:p>
        </p:txBody>
      </p:sp>
      <p:sp>
        <p:nvSpPr>
          <p:cNvPr id="3" name="Text 1"/>
          <p:cNvSpPr/>
          <p:nvPr/>
        </p:nvSpPr>
        <p:spPr>
          <a:xfrm>
            <a:off x="548640" y="713232"/>
            <a:ext cx="10972800" cy="530352"/>
          </a:xfrm>
          <a:prstGeom prst="rect">
            <a:avLst/>
          </a:prstGeom>
          <a:noFill/>
          <a:ln/>
        </p:spPr>
        <p:txBody>
          <a:bodyPr wrap="square" lIns="0" tIns="0" rIns="0" bIns="0" rtlCol="0" anchor="ctr"/>
          <a:lstStyle/>
          <a:p>
            <a:pPr marL="0" indent="0">
              <a:buNone/>
            </a:pPr>
            <a:r>
              <a:rPr lang="en-US" sz="2800" b="1" dirty="0">
                <a:solidFill>
                  <a:srgbClr val="092B3A"/>
                </a:solidFill>
                <a:latin typeface="Aptos Display" pitchFamily="34" charset="0"/>
                <a:ea typeface="Aptos Display" pitchFamily="34" charset="-122"/>
                <a:cs typeface="Aptos Display" pitchFamily="34" charset="-120"/>
              </a:rPr>
              <a:t>Landlords are not simply leaving. They are restructuring.</a:t>
            </a:r>
            <a:endParaRPr lang="en-US" sz="2800" dirty="0"/>
          </a:p>
        </p:txBody>
      </p:sp>
      <p:sp>
        <p:nvSpPr>
          <p:cNvPr id="4" name="Text 2"/>
          <p:cNvSpPr/>
          <p:nvPr/>
        </p:nvSpPr>
        <p:spPr>
          <a:xfrm>
            <a:off x="548640" y="1307592"/>
            <a:ext cx="10789920" cy="347472"/>
          </a:xfrm>
          <a:prstGeom prst="rect">
            <a:avLst/>
          </a:prstGeom>
          <a:noFill/>
          <a:ln/>
        </p:spPr>
        <p:txBody>
          <a:bodyPr wrap="square" lIns="0" tIns="0" rIns="0" bIns="0" rtlCol="0" anchor="ctr"/>
          <a:lstStyle/>
          <a:p>
            <a:pPr marL="0" indent="0">
              <a:buNone/>
            </a:pPr>
            <a:r>
              <a:rPr lang="en-US" sz="1500">
                <a:solidFill>
                  <a:srgbClr val="66747C"/>
                </a:solidFill>
              </a:rPr>
              <a:t>Buy-to-let lending: remortgages +16%, purchases +1% by value (Jan–Jul 2026 vs 2025).</a:t>
            </a:r>
            <a:endParaRPr lang="en-US" sz="1500" dirty="0"/>
          </a:p>
        </p:txBody>
      </p:sp>
      <p:pic>
        <p:nvPicPr>
          <p:cNvPr id="5" name="Image 0" descr="AI-generated illustration of a landlord cow holding house keys."/>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94360" y="1737360"/>
            <a:ext cx="5394960" cy="4434840"/>
          </a:xfrm>
          <a:prstGeom prst="rect">
            <a:avLst/>
          </a:prstGeom>
        </p:spPr>
      </p:pic>
      <p:sp>
        <p:nvSpPr>
          <p:cNvPr id="6" name="Shape 3"/>
          <p:cNvSpPr/>
          <p:nvPr/>
        </p:nvSpPr>
        <p:spPr>
          <a:xfrm>
            <a:off x="6309360" y="1783080"/>
            <a:ext cx="2286000" cy="1325880"/>
          </a:xfrm>
          <a:prstGeom prst="roundRect">
            <a:avLst>
              <a:gd name="adj" fmla="val 5517"/>
            </a:avLst>
          </a:prstGeom>
          <a:solidFill>
            <a:srgbClr val="FFFFFF"/>
          </a:solidFill>
          <a:ln w="12700">
            <a:solidFill>
              <a:srgbClr val="D4DEE2"/>
            </a:solidFill>
            <a:prstDash val="solid"/>
          </a:ln>
          <a:effectLst>
            <a:outerShdw blurRad="19050" dist="6350" dir="2700000" algn="bl" rotWithShape="0">
              <a:srgbClr val="000000">
                <a:alpha val="12000"/>
              </a:srgbClr>
            </a:outerShdw>
          </a:effectLst>
        </p:spPr>
        <p:txBody>
          <a:bodyPr/>
          <a:lstStyle/>
          <a:p>
            <a:endParaRPr lang="en-GB"/>
          </a:p>
        </p:txBody>
      </p:sp>
      <p:sp>
        <p:nvSpPr>
          <p:cNvPr id="7" name="Text 4"/>
          <p:cNvSpPr/>
          <p:nvPr/>
        </p:nvSpPr>
        <p:spPr>
          <a:xfrm>
            <a:off x="6455664" y="1929384"/>
            <a:ext cx="1993392" cy="438912"/>
          </a:xfrm>
          <a:prstGeom prst="rect">
            <a:avLst/>
          </a:prstGeom>
          <a:noFill/>
          <a:ln/>
        </p:spPr>
        <p:txBody>
          <a:bodyPr wrap="square" lIns="0" tIns="0" rIns="0" bIns="0" rtlCol="0" anchor="ctr"/>
          <a:lstStyle/>
          <a:p>
            <a:pPr marL="0" indent="0">
              <a:buNone/>
            </a:pPr>
            <a:r>
              <a:rPr lang="en-US" sz="2700" b="1" dirty="0">
                <a:solidFill>
                  <a:srgbClr val="11B5AE"/>
                </a:solidFill>
              </a:rPr>
              <a:t>63%</a:t>
            </a:r>
            <a:endParaRPr lang="en-US" sz="2700" dirty="0"/>
          </a:p>
        </p:txBody>
      </p:sp>
      <p:sp>
        <p:nvSpPr>
          <p:cNvPr id="8" name="Text 5"/>
          <p:cNvSpPr/>
          <p:nvPr/>
        </p:nvSpPr>
        <p:spPr>
          <a:xfrm>
            <a:off x="6455664" y="2441448"/>
            <a:ext cx="1993392" cy="539496"/>
          </a:xfrm>
          <a:prstGeom prst="rect">
            <a:avLst/>
          </a:prstGeom>
          <a:noFill/>
          <a:ln/>
        </p:spPr>
        <p:txBody>
          <a:bodyPr wrap="square" lIns="0" tIns="0" rIns="0" bIns="0" rtlCol="0" anchor="ctr"/>
          <a:lstStyle/>
          <a:p>
            <a:pPr marL="0" indent="0">
              <a:buNone/>
            </a:pPr>
            <a:r>
              <a:rPr lang="en-US" sz="1250" dirty="0">
                <a:solidFill>
                  <a:srgbClr val="19323C"/>
                </a:solidFill>
              </a:rPr>
              <a:t>of landlords reported strong tenant demand in Q2 2026</a:t>
            </a:r>
            <a:endParaRPr lang="en-US" sz="1250" dirty="0"/>
          </a:p>
        </p:txBody>
      </p:sp>
      <p:sp>
        <p:nvSpPr>
          <p:cNvPr id="9" name="Shape 6"/>
          <p:cNvSpPr/>
          <p:nvPr/>
        </p:nvSpPr>
        <p:spPr>
          <a:xfrm>
            <a:off x="8823960" y="1783080"/>
            <a:ext cx="2286000" cy="1325880"/>
          </a:xfrm>
          <a:prstGeom prst="roundRect">
            <a:avLst>
              <a:gd name="adj" fmla="val 5517"/>
            </a:avLst>
          </a:prstGeom>
          <a:solidFill>
            <a:srgbClr val="FFFFFF"/>
          </a:solidFill>
          <a:ln w="12700">
            <a:solidFill>
              <a:srgbClr val="D4DEE2"/>
            </a:solidFill>
            <a:prstDash val="solid"/>
          </a:ln>
          <a:effectLst>
            <a:outerShdw blurRad="19050" dist="6350" dir="2700000" algn="bl" rotWithShape="0">
              <a:srgbClr val="000000">
                <a:alpha val="12000"/>
              </a:srgbClr>
            </a:outerShdw>
          </a:effectLst>
        </p:spPr>
        <p:txBody>
          <a:bodyPr/>
          <a:lstStyle/>
          <a:p>
            <a:endParaRPr lang="en-GB"/>
          </a:p>
        </p:txBody>
      </p:sp>
      <p:sp>
        <p:nvSpPr>
          <p:cNvPr id="10" name="Text 7"/>
          <p:cNvSpPr/>
          <p:nvPr/>
        </p:nvSpPr>
        <p:spPr>
          <a:xfrm>
            <a:off x="8970264" y="1929384"/>
            <a:ext cx="1993392" cy="438912"/>
          </a:xfrm>
          <a:prstGeom prst="rect">
            <a:avLst/>
          </a:prstGeom>
          <a:noFill/>
          <a:ln/>
        </p:spPr>
        <p:txBody>
          <a:bodyPr wrap="square" lIns="0" tIns="0" rIns="0" bIns="0" rtlCol="0" anchor="ctr"/>
          <a:lstStyle/>
          <a:p>
            <a:pPr marL="0" indent="0">
              <a:buNone/>
            </a:pPr>
            <a:r>
              <a:rPr lang="en-US" sz="2700" b="1" dirty="0">
                <a:solidFill>
                  <a:srgbClr val="F2A900"/>
                </a:solidFill>
              </a:rPr>
              <a:t>32%</a:t>
            </a:r>
            <a:endParaRPr lang="en-US" sz="2700" dirty="0"/>
          </a:p>
        </p:txBody>
      </p:sp>
      <p:sp>
        <p:nvSpPr>
          <p:cNvPr id="11" name="Text 8"/>
          <p:cNvSpPr/>
          <p:nvPr/>
        </p:nvSpPr>
        <p:spPr>
          <a:xfrm>
            <a:off x="8970264" y="2441448"/>
            <a:ext cx="1993392" cy="539496"/>
          </a:xfrm>
          <a:prstGeom prst="rect">
            <a:avLst/>
          </a:prstGeom>
          <a:noFill/>
          <a:ln/>
        </p:spPr>
        <p:txBody>
          <a:bodyPr wrap="square" lIns="0" tIns="0" rIns="0" bIns="0" rtlCol="0" anchor="ctr"/>
          <a:lstStyle/>
          <a:p>
            <a:pPr marL="0" indent="0">
              <a:buNone/>
            </a:pPr>
            <a:r>
              <a:rPr lang="en-US" sz="1250" dirty="0">
                <a:solidFill>
                  <a:srgbClr val="19323C"/>
                </a:solidFill>
              </a:rPr>
              <a:t>felt good about their short-term lettings business prospects</a:t>
            </a:r>
            <a:endParaRPr lang="en-US" sz="1250" dirty="0"/>
          </a:p>
        </p:txBody>
      </p:sp>
      <p:sp>
        <p:nvSpPr>
          <p:cNvPr id="12" name="Shape 9"/>
          <p:cNvSpPr/>
          <p:nvPr/>
        </p:nvSpPr>
        <p:spPr>
          <a:xfrm>
            <a:off x="6309360" y="3401568"/>
            <a:ext cx="4800600" cy="1664208"/>
          </a:xfrm>
          <a:prstGeom prst="roundRect">
            <a:avLst>
              <a:gd name="adj" fmla="val 2353"/>
            </a:avLst>
          </a:prstGeom>
          <a:solidFill>
            <a:srgbClr val="FFFFFF"/>
          </a:solidFill>
          <a:ln w="12700">
            <a:solidFill>
              <a:srgbClr val="D9E2E5"/>
            </a:solidFill>
            <a:prstDash val="solid"/>
          </a:ln>
          <a:effectLst>
            <a:outerShdw blurRad="12700" dist="3810" dir="2700000" algn="bl" rotWithShape="0">
              <a:srgbClr val="000000">
                <a:alpha val="10000"/>
              </a:srgbClr>
            </a:outerShdw>
          </a:effectLst>
        </p:spPr>
        <p:txBody>
          <a:bodyPr/>
          <a:lstStyle/>
          <a:p>
            <a:endParaRPr lang="en-GB"/>
          </a:p>
        </p:txBody>
      </p:sp>
      <p:sp>
        <p:nvSpPr>
          <p:cNvPr id="13" name="Shape 10"/>
          <p:cNvSpPr/>
          <p:nvPr/>
        </p:nvSpPr>
        <p:spPr>
          <a:xfrm>
            <a:off x="6309360" y="3401568"/>
            <a:ext cx="64008" cy="1664208"/>
          </a:xfrm>
          <a:prstGeom prst="rect">
            <a:avLst/>
          </a:prstGeom>
          <a:solidFill>
            <a:srgbClr val="092B3A"/>
          </a:solidFill>
          <a:ln w="12700">
            <a:solidFill>
              <a:srgbClr val="092B3A"/>
            </a:solidFill>
            <a:prstDash val="solid"/>
          </a:ln>
        </p:spPr>
        <p:txBody>
          <a:bodyPr/>
          <a:lstStyle/>
          <a:p>
            <a:endParaRPr lang="en-GB"/>
          </a:p>
        </p:txBody>
      </p:sp>
      <p:sp>
        <p:nvSpPr>
          <p:cNvPr id="14" name="Text 11"/>
          <p:cNvSpPr/>
          <p:nvPr/>
        </p:nvSpPr>
        <p:spPr>
          <a:xfrm>
            <a:off x="6537960" y="3584448"/>
            <a:ext cx="4407408" cy="320040"/>
          </a:xfrm>
          <a:prstGeom prst="rect">
            <a:avLst/>
          </a:prstGeom>
          <a:noFill/>
          <a:ln/>
        </p:spPr>
        <p:txBody>
          <a:bodyPr wrap="square" lIns="0" tIns="0" rIns="0" bIns="0" rtlCol="0" anchor="ctr"/>
          <a:lstStyle/>
          <a:p>
            <a:pPr marL="0" indent="0">
              <a:buNone/>
            </a:pPr>
            <a:r>
              <a:rPr lang="en-US" sz="1700" b="1" dirty="0">
                <a:solidFill>
                  <a:srgbClr val="092B3A"/>
                </a:solidFill>
              </a:rPr>
              <a:t>What brokers should expect</a:t>
            </a:r>
            <a:endParaRPr lang="en-US" sz="1700" dirty="0"/>
          </a:p>
        </p:txBody>
      </p:sp>
      <p:sp>
        <p:nvSpPr>
          <p:cNvPr id="15" name="Text 12"/>
          <p:cNvSpPr/>
          <p:nvPr/>
        </p:nvSpPr>
        <p:spPr>
          <a:xfrm>
            <a:off x="6537960" y="4023360"/>
            <a:ext cx="4389120" cy="932688"/>
          </a:xfrm>
          <a:prstGeom prst="rect">
            <a:avLst/>
          </a:prstGeom>
          <a:noFill/>
          <a:ln/>
        </p:spPr>
        <p:txBody>
          <a:bodyPr wrap="square" lIns="0" tIns="0" rIns="0" bIns="0" rtlCol="0" anchor="ctr"/>
          <a:lstStyle/>
          <a:p>
            <a:r>
              <a:rPr lang="en-US" sz="1240" dirty="0">
                <a:solidFill>
                  <a:srgbClr val="19323C"/>
                </a:solidFill>
              </a:rPr>
              <a:t>Portfolio refinancing</a:t>
            </a:r>
            <a:endParaRPr lang="en-US" sz="1240" dirty="0"/>
          </a:p>
          <a:p>
            <a:r>
              <a:rPr lang="en-US" sz="1240" dirty="0">
                <a:solidFill>
                  <a:srgbClr val="19323C"/>
                </a:solidFill>
              </a:rPr>
              <a:t>Limited-company and mixed structures</a:t>
            </a:r>
            <a:endParaRPr lang="en-US" sz="1240" dirty="0"/>
          </a:p>
          <a:p>
            <a:r>
              <a:rPr lang="en-US" sz="1240" dirty="0">
                <a:solidFill>
                  <a:srgbClr val="19323C"/>
                </a:solidFill>
              </a:rPr>
              <a:t>More nuanced affordability</a:t>
            </a:r>
            <a:endParaRPr lang="en-US" sz="1240" dirty="0"/>
          </a:p>
          <a:p>
            <a:r>
              <a:rPr lang="en-US" sz="1240" dirty="0">
                <a:solidFill>
                  <a:srgbClr val="19323C"/>
                </a:solidFill>
              </a:rPr>
              <a:t>Higher-yield property types</a:t>
            </a:r>
            <a:endParaRPr lang="en-US" sz="1240" dirty="0"/>
          </a:p>
          <a:p>
            <a:r>
              <a:rPr lang="en-US" sz="1240" dirty="0">
                <a:solidFill>
                  <a:srgbClr val="19323C"/>
                </a:solidFill>
              </a:rPr>
              <a:t>Selective acquisitions and asset recycling</a:t>
            </a:r>
            <a:endParaRPr lang="en-US" sz="1240" dirty="0"/>
          </a:p>
        </p:txBody>
      </p:sp>
      <p:sp>
        <p:nvSpPr>
          <p:cNvPr id="25" name="Slide Number Placeholder 0"/>
          <p:cNvSpPr>
            <a:spLocks noGrp="1"/>
          </p:cNvSpPr>
          <p:nvPr>
            <p:ph type="sldNum" sz="quarter" idx="4294967295"/>
          </p:nvPr>
        </p:nvSpPr>
        <p:spPr>
          <a:xfrm>
            <a:off x="11750040" y="6510528"/>
            <a:ext cx="228600" cy="164592"/>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47C"/>
                </a:solidFill>
                <a:latin typeface="Aptos"/>
                <a:ea typeface="Aptos"/>
                <a:cs typeface="Aptos"/>
              </a:defRPr>
            </a:lvl1pPr>
          </a:lstStyle>
          <a:p>
            <a:pPr algn="r"/>
            <a:fld id="{F7021451-1387-4CA6-816F-3879F97B5CBC}" type="slidenum">
              <a:rPr lang="en-US" b="0"/>
              <a:t>11</a:t>
            </a:fld>
            <a:endParaRPr lang="en-US"/>
          </a:p>
        </p:txBody>
      </p:sp>
      <p:sp>
        <p:nvSpPr>
          <p:cNvPr id="26" name="News update 26"/>
          <p:cNvSpPr/>
          <p:nvPr/>
        </p:nvSpPr>
        <p:spPr>
          <a:xfrm>
            <a:off x="6309360" y="5285232"/>
            <a:ext cx="4937760" cy="320040"/>
          </a:xfrm>
          <a:prstGeom prst="rect">
            <a:avLst/>
          </a:prstGeom>
          <a:noFill/>
          <a:ln/>
        </p:spPr>
        <p:txBody>
          <a:bodyPr wrap="square" lIns="0" tIns="0" rIns="0" bIns="0" rtlCol="0" anchor="ctr"/>
          <a:lstStyle/>
          <a:p>
            <a:pPr marL="0" indent="0">
              <a:buNone/>
            </a:pPr>
            <a:r>
              <a:rPr lang="en-US" sz="1700" b="1">
                <a:solidFill>
                  <a:srgbClr val="092B3A"/>
                </a:solidFill>
              </a:rPr>
              <a:t>Landlord registration is coming</a:t>
            </a:r>
            <a:endParaRPr lang="en-US" sz="1700"/>
          </a:p>
        </p:txBody>
      </p:sp>
      <p:sp>
        <p:nvSpPr>
          <p:cNvPr id="27" name="News update 27"/>
          <p:cNvSpPr/>
          <p:nvPr/>
        </p:nvSpPr>
        <p:spPr>
          <a:xfrm>
            <a:off x="6309360" y="5660136"/>
            <a:ext cx="4937760" cy="566928"/>
          </a:xfrm>
          <a:prstGeom prst="rect">
            <a:avLst/>
          </a:prstGeom>
          <a:noFill/>
          <a:ln/>
        </p:spPr>
        <p:txBody>
          <a:bodyPr wrap="square" lIns="0" tIns="0" rIns="0" bIns="0" rtlCol="0" anchor="ctr"/>
          <a:lstStyle/>
          <a:p>
            <a:r>
              <a:rPr lang="en-US" sz="1240">
                <a:solidFill>
                  <a:srgbClr val="19323C"/>
                </a:solidFill>
              </a:rPr>
              <a:t>England rollout from 15 December 2026, West Midlands first.</a:t>
            </a:r>
            <a:endParaRPr lang="en-US" sz="1240"/>
          </a:p>
          <a:p>
            <a:r>
              <a:rPr lang="en-US" sz="1240">
                <a:solidFill>
                  <a:srgbClr val="19323C"/>
                </a:solidFill>
              </a:rPr>
              <a:t>Register the landlord and each qualifying rental property.</a:t>
            </a:r>
            <a:endParaRPr lang="en-US" sz="1240"/>
          </a:p>
        </p:txBody>
      </p:sp>
      <p:sp>
        <p:nvSpPr>
          <p:cNvPr id="28" name="IMLA source caption"/>
          <p:cNvSpPr/>
          <p:nvPr/>
        </p:nvSpPr>
        <p:spPr>
          <a:xfrm>
            <a:off x="594360" y="6272784"/>
            <a:ext cx="8046720" cy="182880"/>
          </a:xfrm>
          <a:prstGeom prst="rect">
            <a:avLst/>
          </a:prstGeom>
          <a:noFill/>
          <a:ln/>
        </p:spPr>
        <p:txBody>
          <a:bodyPr wrap="square" lIns="0" tIns="0" rIns="0" bIns="0" rtlCol="0" anchor="ctr"/>
          <a:lstStyle/>
          <a:p>
            <a:pPr marL="0" indent="0">
              <a:buNone/>
            </a:pPr>
            <a:r>
              <a:rPr lang="en-US" sz="1250">
                <a:solidFill>
                  <a:srgbClr val="66747C"/>
                </a:solidFill>
              </a:rPr>
              <a:t>Source: IMLA Market Briefing, September 2026 (UK Finance data)</a:t>
            </a:r>
            <a:endParaRPr lang="en-US" sz="125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384048"/>
            <a:ext cx="5303520" cy="228600"/>
          </a:xfrm>
          <a:prstGeom prst="rect">
            <a:avLst/>
          </a:prstGeom>
          <a:noFill/>
          <a:ln/>
        </p:spPr>
        <p:txBody>
          <a:bodyPr wrap="square" lIns="0" tIns="0" rIns="0" bIns="0" rtlCol="0" anchor="ctr"/>
          <a:lstStyle/>
          <a:p>
            <a:pPr marL="0" indent="0">
              <a:buNone/>
            </a:pPr>
            <a:r>
              <a:rPr lang="en-US" sz="1100" b="1" kern="0" spc="140">
                <a:solidFill>
                  <a:srgbClr val="11B5AE"/>
                </a:solidFill>
                <a:latin typeface="Aptos" pitchFamily="34" charset="0"/>
                <a:ea typeface="Aptos" pitchFamily="34" charset="-122"/>
                <a:cs typeface="Aptos" pitchFamily="34" charset="-120"/>
              </a:rPr>
              <a:t>LANDLORD OPPORTUNITY</a:t>
            </a:r>
            <a:endParaRPr lang="en-US" sz="1100"/>
          </a:p>
        </p:txBody>
      </p:sp>
      <p:sp>
        <p:nvSpPr>
          <p:cNvPr id="3" name="Text 1"/>
          <p:cNvSpPr/>
          <p:nvPr/>
        </p:nvSpPr>
        <p:spPr>
          <a:xfrm>
            <a:off x="548640" y="713232"/>
            <a:ext cx="10972800" cy="530352"/>
          </a:xfrm>
          <a:prstGeom prst="rect">
            <a:avLst/>
          </a:prstGeom>
          <a:noFill/>
          <a:ln/>
        </p:spPr>
        <p:txBody>
          <a:bodyPr wrap="square" lIns="0" tIns="0" rIns="0" bIns="0" rtlCol="0" anchor="ctr"/>
          <a:lstStyle/>
          <a:p>
            <a:pPr marL="0" indent="0">
              <a:buNone/>
            </a:pPr>
            <a:r>
              <a:rPr lang="en-US" sz="2800" b="1">
                <a:solidFill>
                  <a:srgbClr val="092B3A"/>
                </a:solidFill>
                <a:latin typeface="Aptos Display" pitchFamily="34" charset="0"/>
                <a:ea typeface="Aptos Display" pitchFamily="34" charset="-122"/>
                <a:cs typeface="Aptos Display" pitchFamily="34" charset="-120"/>
              </a:rPr>
              <a:t>Practical refinancing options for landlords</a:t>
            </a:r>
            <a:endParaRPr lang="en-US" sz="2800"/>
          </a:p>
        </p:txBody>
      </p:sp>
      <p:sp>
        <p:nvSpPr>
          <p:cNvPr id="4" name="Text 2"/>
          <p:cNvSpPr/>
          <p:nvPr/>
        </p:nvSpPr>
        <p:spPr>
          <a:xfrm>
            <a:off x="548640" y="1307592"/>
            <a:ext cx="10789920" cy="347472"/>
          </a:xfrm>
          <a:prstGeom prst="rect">
            <a:avLst/>
          </a:prstGeom>
          <a:noFill/>
          <a:ln/>
        </p:spPr>
        <p:txBody>
          <a:bodyPr wrap="square" lIns="0" tIns="0" rIns="0" bIns="0" rtlCol="0" anchor="ctr"/>
          <a:lstStyle/>
          <a:p>
            <a:pPr marL="0" indent="0">
              <a:buNone/>
            </a:pPr>
            <a:r>
              <a:rPr lang="en-US" sz="1500">
                <a:solidFill>
                  <a:srgbClr val="66747C"/>
                </a:solidFill>
              </a:rPr>
              <a:t>Three options to explore when reviewing a landlord’s next mortgage.</a:t>
            </a:r>
            <a:endParaRPr lang="en-US" sz="1500"/>
          </a:p>
        </p:txBody>
      </p:sp>
      <p:sp>
        <p:nvSpPr>
          <p:cNvPr id="25" name="Slide Number Placeholder 0"/>
          <p:cNvSpPr>
            <a:spLocks noGrp="1"/>
          </p:cNvSpPr>
          <p:nvPr>
            <p:ph type="sldNum" sz="quarter" idx="4294967295"/>
          </p:nvPr>
        </p:nvSpPr>
        <p:spPr>
          <a:xfrm>
            <a:off x="11750040" y="6510528"/>
            <a:ext cx="228600" cy="164592"/>
          </a:xfrm>
          <a:prstGeom prst="rect">
            <a:avLst/>
          </a:prstGeom>
          <a:extLst>
            <a:ext uri="{C572A759-6A51-4108-AA02-DFA0A04FC94B}">
              <ma14:wrappingTextBoxFlag xmlns:ma14="http://schemas.microsoft.com/office/mac/drawingml/2011/main" xmlns="" val="0"/>
            </a:ext>
          </a:extLst>
        </p:spPr>
        <p:txBody>
          <a:bodyPr wrap="none" lIns="0" tIns="0" rIns="0" bIns="0"/>
          <a:lstStyle>
            <a:lvl1pPr>
              <a:defRPr sz="800">
                <a:solidFill>
                  <a:srgbClr val="66747C"/>
                </a:solidFill>
                <a:latin typeface="Aptos"/>
                <a:ea typeface="Aptos"/>
                <a:cs typeface="Aptos"/>
              </a:defRPr>
            </a:lvl1pPr>
          </a:lstStyle>
          <a:p>
            <a:pPr algn="r"/>
            <a:r>
              <a:rPr sz="800"/>
              <a:t>12</a:t>
            </a:r>
            <a:endParaRPr lang="en-US"/>
          </a:p>
        </p:txBody>
      </p:sp>
      <p:graphicFrame>
        <p:nvGraphicFramePr>
          <p:cNvPr id="26" name="Table 25"/>
          <p:cNvGraphicFramePr>
            <a:graphicFrameLocks noGrp="1"/>
          </p:cNvGraphicFramePr>
          <p:nvPr>
            <p:extLst>
              <p:ext uri="{D42A27DB-BD31-4B8C-83A1-F6EECF244321}">
                <p14:modId xmlns:p14="http://schemas.microsoft.com/office/powerpoint/2010/main" val="264540624"/>
              </p:ext>
            </p:extLst>
          </p:nvPr>
        </p:nvGraphicFramePr>
        <p:xfrm>
          <a:off x="594360" y="1856231"/>
          <a:ext cx="10972800" cy="3374136"/>
        </p:xfrm>
        <a:graphic>
          <a:graphicData uri="http://schemas.openxmlformats.org/drawingml/2006/table">
            <a:tbl>
              <a:tblPr firstRow="1" bandRow="1">
                <a:tableStyleId>{5C22544A-7EE6-4342-B048-85BDC9FD1C3A}</a:tableStyleId>
              </a:tblPr>
              <a:tblGrid>
                <a:gridCol w="2377440">
                  <a:extLst>
                    <a:ext uri="{9D8B030D-6E8A-4147-A177-3AD203B41FA5}">
                      <a16:colId xmlns:a16="http://schemas.microsoft.com/office/drawing/2014/main" val="20000"/>
                    </a:ext>
                  </a:extLst>
                </a:gridCol>
                <a:gridCol w="4251960">
                  <a:extLst>
                    <a:ext uri="{9D8B030D-6E8A-4147-A177-3AD203B41FA5}">
                      <a16:colId xmlns:a16="http://schemas.microsoft.com/office/drawing/2014/main" val="20001"/>
                    </a:ext>
                  </a:extLst>
                </a:gridCol>
                <a:gridCol w="4343400">
                  <a:extLst>
                    <a:ext uri="{9D8B030D-6E8A-4147-A177-3AD203B41FA5}">
                      <a16:colId xmlns:a16="http://schemas.microsoft.com/office/drawing/2014/main" val="20002"/>
                    </a:ext>
                  </a:extLst>
                </a:gridCol>
              </a:tblGrid>
              <a:tr h="438912">
                <a:tc>
                  <a:txBody>
                    <a:bodyPr/>
                    <a:lstStyle/>
                    <a:p>
                      <a:r>
                        <a:rPr sz="1200" b="1">
                          <a:solidFill>
                            <a:srgbClr val="FFFFFF"/>
                          </a:solidFill>
                          <a:latin typeface="Aptos"/>
                        </a:rPr>
                        <a:t>OPTION</a:t>
                      </a:r>
                    </a:p>
                  </a:txBody>
                  <a:tcPr marL="164592" marR="164592" marT="128016" marB="73152" anchor="ctr">
                    <a:lnL>
                      <a:noFill/>
                    </a:lnL>
                    <a:lnR>
                      <a:noFill/>
                    </a:lnR>
                    <a:lnT>
                      <a:noFill/>
                    </a:lnT>
                    <a:lnB>
                      <a:noFill/>
                    </a:lnB>
                    <a:solidFill>
                      <a:srgbClr val="092B3A"/>
                    </a:solidFill>
                  </a:tcPr>
                </a:tc>
                <a:tc>
                  <a:txBody>
                    <a:bodyPr/>
                    <a:lstStyle/>
                    <a:p>
                      <a:r>
                        <a:rPr sz="1200" b="1">
                          <a:solidFill>
                            <a:srgbClr val="FFFFFF"/>
                          </a:solidFill>
                          <a:latin typeface="Aptos"/>
                        </a:rPr>
                        <a:t>WHEN IT COULD HELP</a:t>
                      </a:r>
                    </a:p>
                  </a:txBody>
                  <a:tcPr marL="164592" marR="164592" marT="128016" marB="73152" anchor="ctr">
                    <a:lnL>
                      <a:noFill/>
                    </a:lnL>
                    <a:lnR>
                      <a:noFill/>
                    </a:lnR>
                    <a:lnT>
                      <a:noFill/>
                    </a:lnT>
                    <a:lnB>
                      <a:noFill/>
                    </a:lnB>
                    <a:solidFill>
                      <a:srgbClr val="092B3A"/>
                    </a:solidFill>
                  </a:tcPr>
                </a:tc>
                <a:tc>
                  <a:txBody>
                    <a:bodyPr/>
                    <a:lstStyle/>
                    <a:p>
                      <a:r>
                        <a:rPr sz="1200" b="1">
                          <a:solidFill>
                            <a:srgbClr val="FFFFFF"/>
                          </a:solidFill>
                          <a:latin typeface="Aptos"/>
                        </a:rPr>
                        <a:t>WHAT TO CHECK</a:t>
                      </a:r>
                    </a:p>
                  </a:txBody>
                  <a:tcPr marL="164592" marR="164592" marT="128016" marB="73152" anchor="ctr">
                    <a:lnL>
                      <a:noFill/>
                    </a:lnL>
                    <a:lnR>
                      <a:noFill/>
                    </a:lnR>
                    <a:lnT>
                      <a:noFill/>
                    </a:lnT>
                    <a:lnB>
                      <a:noFill/>
                    </a:lnB>
                    <a:solidFill>
                      <a:srgbClr val="092B3A"/>
                    </a:solidFill>
                  </a:tcPr>
                </a:tc>
                <a:extLst>
                  <a:ext uri="{0D108BD9-81ED-4DB2-BD59-A6C34878D82A}">
                    <a16:rowId xmlns:a16="http://schemas.microsoft.com/office/drawing/2014/main" val="10000"/>
                  </a:ext>
                </a:extLst>
              </a:tr>
              <a:tr h="978408">
                <a:tc>
                  <a:txBody>
                    <a:bodyPr/>
                    <a:lstStyle/>
                    <a:p>
                      <a:r>
                        <a:rPr sz="1800" b="1">
                          <a:solidFill>
                            <a:srgbClr val="092B3A"/>
                          </a:solidFill>
                          <a:latin typeface="Aptos"/>
                        </a:rPr>
                        <a:t>£-for-£ remortgages</a:t>
                      </a:r>
                    </a:p>
                  </a:txBody>
                  <a:tcPr marL="164592" marR="164592" marT="128016" marB="73152" anchor="ctr">
                    <a:lnL>
                      <a:noFill/>
                    </a:lnL>
                    <a:lnR>
                      <a:noFill/>
                    </a:lnR>
                    <a:lnT>
                      <a:noFill/>
                    </a:lnT>
                    <a:lnB>
                      <a:noFill/>
                    </a:lnB>
                    <a:solidFill>
                      <a:srgbClr val="FFFFFF"/>
                    </a:solidFill>
                  </a:tcPr>
                </a:tc>
                <a:tc>
                  <a:txBody>
                    <a:bodyPr/>
                    <a:lstStyle/>
                    <a:p>
                      <a:r>
                        <a:rPr sz="1500" b="0">
                          <a:solidFill>
                            <a:srgbClr val="314F5D"/>
                          </a:solidFill>
                          <a:latin typeface="Aptos"/>
                        </a:rPr>
                        <a:t>Refinancing without capital raising.</a:t>
                      </a:r>
                    </a:p>
                    <a:p>
                      <a:r>
                        <a:rPr sz="1500" b="0">
                          <a:solidFill>
                            <a:srgbClr val="314F5D"/>
                          </a:solidFill>
                          <a:latin typeface="Aptos"/>
                        </a:rPr>
                        <a:t>Some lenders apply different rental stress tests to like-for-like cases.</a:t>
                      </a:r>
                    </a:p>
                  </a:txBody>
                  <a:tcPr marL="164592" marR="164592" marT="128016" marB="73152" anchor="ctr">
                    <a:lnL>
                      <a:noFill/>
                    </a:lnL>
                    <a:lnR>
                      <a:noFill/>
                    </a:lnR>
                    <a:lnT>
                      <a:noFill/>
                    </a:lnT>
                    <a:lnB>
                      <a:noFill/>
                    </a:lnB>
                    <a:solidFill>
                      <a:srgbClr val="FFFFFF"/>
                    </a:solidFill>
                  </a:tcPr>
                </a:tc>
                <a:tc>
                  <a:txBody>
                    <a:bodyPr/>
                    <a:lstStyle/>
                    <a:p>
                      <a:r>
                        <a:rPr sz="1500" b="0">
                          <a:solidFill>
                            <a:srgbClr val="314F5D"/>
                          </a:solidFill>
                          <a:latin typeface="Aptos"/>
                        </a:rPr>
                        <a:t>Confirm the lender’s definition, treatment of fees and rental-cover requirements.</a:t>
                      </a:r>
                    </a:p>
                  </a:txBody>
                  <a:tcPr marL="164592" marR="164592" marT="128016" marB="73152" anchor="ctr">
                    <a:lnL>
                      <a:noFill/>
                    </a:lnL>
                    <a:lnR>
                      <a:noFill/>
                    </a:lnR>
                    <a:lnT>
                      <a:noFill/>
                    </a:lnT>
                    <a:lnB>
                      <a:noFill/>
                    </a:lnB>
                    <a:solidFill>
                      <a:srgbClr val="FFFFFF"/>
                    </a:solidFill>
                  </a:tcPr>
                </a:tc>
                <a:extLst>
                  <a:ext uri="{0D108BD9-81ED-4DB2-BD59-A6C34878D82A}">
                    <a16:rowId xmlns:a16="http://schemas.microsoft.com/office/drawing/2014/main" val="10001"/>
                  </a:ext>
                </a:extLst>
              </a:tr>
              <a:tr h="978408">
                <a:tc>
                  <a:txBody>
                    <a:bodyPr/>
                    <a:lstStyle/>
                    <a:p>
                      <a:r>
                        <a:rPr sz="1800" b="1">
                          <a:solidFill>
                            <a:srgbClr val="092B3A"/>
                          </a:solidFill>
                          <a:latin typeface="Aptos"/>
                        </a:rPr>
                        <a:t>Top slicing</a:t>
                      </a:r>
                    </a:p>
                  </a:txBody>
                  <a:tcPr marL="164592" marR="164592" marT="128016" marB="73152" anchor="ctr">
                    <a:lnL>
                      <a:noFill/>
                    </a:lnL>
                    <a:lnR>
                      <a:noFill/>
                    </a:lnR>
                    <a:lnT>
                      <a:noFill/>
                    </a:lnT>
                    <a:lnB>
                      <a:noFill/>
                    </a:lnB>
                    <a:solidFill>
                      <a:srgbClr val="E8F4F4"/>
                    </a:solidFill>
                  </a:tcPr>
                </a:tc>
                <a:tc>
                  <a:txBody>
                    <a:bodyPr/>
                    <a:lstStyle/>
                    <a:p>
                      <a:r>
                        <a:rPr sz="1500" b="0">
                          <a:solidFill>
                            <a:srgbClr val="314F5D"/>
                          </a:solidFill>
                          <a:latin typeface="Aptos"/>
                        </a:rPr>
                        <a:t>Where rent alone falls short of the lender’s affordability test, surplus personal income may support the case.</a:t>
                      </a:r>
                    </a:p>
                  </a:txBody>
                  <a:tcPr marL="164592" marR="164592" marT="128016" marB="73152" anchor="ctr">
                    <a:lnL>
                      <a:noFill/>
                    </a:lnL>
                    <a:lnR>
                      <a:noFill/>
                    </a:lnR>
                    <a:lnT>
                      <a:noFill/>
                    </a:lnT>
                    <a:lnB>
                      <a:noFill/>
                    </a:lnB>
                    <a:solidFill>
                      <a:srgbClr val="E8F4F4"/>
                    </a:solidFill>
                  </a:tcPr>
                </a:tc>
                <a:tc>
                  <a:txBody>
                    <a:bodyPr/>
                    <a:lstStyle/>
                    <a:p>
                      <a:r>
                        <a:rPr sz="1500" b="0">
                          <a:solidFill>
                            <a:srgbClr val="314F5D"/>
                          </a:solidFill>
                          <a:latin typeface="Aptos"/>
                        </a:rPr>
                        <a:t>Check accepted income, committed outgoings and any minimum rental cover.</a:t>
                      </a:r>
                    </a:p>
                  </a:txBody>
                  <a:tcPr marL="164592" marR="164592" marT="128016" marB="73152" anchor="ctr">
                    <a:lnL>
                      <a:noFill/>
                    </a:lnL>
                    <a:lnR>
                      <a:noFill/>
                    </a:lnR>
                    <a:lnT>
                      <a:noFill/>
                    </a:lnT>
                    <a:lnB>
                      <a:noFill/>
                    </a:lnB>
                    <a:solidFill>
                      <a:srgbClr val="E8F4F4"/>
                    </a:solidFill>
                  </a:tcPr>
                </a:tc>
                <a:extLst>
                  <a:ext uri="{0D108BD9-81ED-4DB2-BD59-A6C34878D82A}">
                    <a16:rowId xmlns:a16="http://schemas.microsoft.com/office/drawing/2014/main" val="10002"/>
                  </a:ext>
                </a:extLst>
              </a:tr>
              <a:tr h="978408">
                <a:tc>
                  <a:txBody>
                    <a:bodyPr/>
                    <a:lstStyle/>
                    <a:p>
                      <a:r>
                        <a:rPr sz="1800" b="1">
                          <a:solidFill>
                            <a:srgbClr val="092B3A"/>
                          </a:solidFill>
                          <a:latin typeface="Aptos"/>
                        </a:rPr>
                        <a:t>Fixed-fee products</a:t>
                      </a:r>
                    </a:p>
                  </a:txBody>
                  <a:tcPr marL="164592" marR="164592" marT="128016" marB="73152" anchor="ctr">
                    <a:lnL>
                      <a:noFill/>
                    </a:lnL>
                    <a:lnR>
                      <a:noFill/>
                    </a:lnR>
                    <a:lnT>
                      <a:noFill/>
                    </a:lnT>
                    <a:lnB>
                      <a:noFill/>
                    </a:lnB>
                    <a:solidFill>
                      <a:srgbClr val="FFFFFF"/>
                    </a:solidFill>
                  </a:tcPr>
                </a:tc>
                <a:tc>
                  <a:txBody>
                    <a:bodyPr/>
                    <a:lstStyle/>
                    <a:p>
                      <a:r>
                        <a:rPr sz="1500" b="0">
                          <a:solidFill>
                            <a:srgbClr val="314F5D"/>
                          </a:solidFill>
                          <a:latin typeface="Aptos"/>
                        </a:rPr>
                        <a:t>An alternative to percentage-based product fees, worth comparing across different loan sizes.</a:t>
                      </a:r>
                    </a:p>
                  </a:txBody>
                  <a:tcPr marL="164592" marR="164592" marT="128016" marB="73152" anchor="ctr">
                    <a:lnL>
                      <a:noFill/>
                    </a:lnL>
                    <a:lnR>
                      <a:noFill/>
                    </a:lnR>
                    <a:lnT>
                      <a:noFill/>
                    </a:lnT>
                    <a:lnB>
                      <a:noFill/>
                    </a:lnB>
                    <a:solidFill>
                      <a:srgbClr val="FFFFFF"/>
                    </a:solidFill>
                  </a:tcPr>
                </a:tc>
                <a:tc>
                  <a:txBody>
                    <a:bodyPr/>
                    <a:lstStyle/>
                    <a:p>
                      <a:r>
                        <a:rPr sz="1500" b="0">
                          <a:solidFill>
                            <a:srgbClr val="314F5D"/>
                          </a:solidFill>
                          <a:latin typeface="Aptos"/>
                        </a:rPr>
                        <a:t>Compare total cost over the same period, including rate, fees and incentives.</a:t>
                      </a:r>
                    </a:p>
                  </a:txBody>
                  <a:tcPr marL="164592" marR="164592" marT="128016" marB="73152" anchor="ctr">
                    <a:lnL>
                      <a:noFill/>
                    </a:lnL>
                    <a:lnR>
                      <a:noFill/>
                    </a:lnR>
                    <a:lnT>
                      <a:noFill/>
                    </a:lnT>
                    <a:lnB>
                      <a:noFill/>
                    </a:lnB>
                    <a:solidFill>
                      <a:srgbClr val="FFFFFF"/>
                    </a:solidFill>
                  </a:tcPr>
                </a:tc>
                <a:extLst>
                  <a:ext uri="{0D108BD9-81ED-4DB2-BD59-A6C34878D82A}">
                    <a16:rowId xmlns:a16="http://schemas.microsoft.com/office/drawing/2014/main" val="10003"/>
                  </a:ext>
                </a:extLst>
              </a:tr>
            </a:tbl>
          </a:graphicData>
        </a:graphic>
      </p:graphicFrame>
      <p:sp>
        <p:nvSpPr>
          <p:cNvPr id="27" name="TextBox 26"/>
          <p:cNvSpPr txBox="1"/>
          <p:nvPr/>
        </p:nvSpPr>
        <p:spPr>
          <a:xfrm>
            <a:off x="640080" y="5504688"/>
            <a:ext cx="10881360" cy="365760"/>
          </a:xfrm>
          <a:prstGeom prst="rect">
            <a:avLst/>
          </a:prstGeom>
          <a:noFill/>
        </p:spPr>
        <p:txBody>
          <a:bodyPr wrap="square" lIns="0" tIns="0" rIns="0" bIns="0">
            <a:spAutoFit/>
          </a:bodyPr>
          <a:lstStyle/>
          <a:p>
            <a:r>
              <a:rPr sz="1800" b="1">
                <a:solidFill>
                  <a:srgbClr val="092B3A"/>
                </a:solidFill>
                <a:latin typeface="Aptos"/>
              </a:rPr>
              <a:t>The opportunity is to compare the whole case, not just the headline rate.</a:t>
            </a:r>
          </a:p>
        </p:txBody>
      </p:sp>
      <p:sp>
        <p:nvSpPr>
          <p:cNvPr id="28" name="TextBox 27"/>
          <p:cNvSpPr txBox="1"/>
          <p:nvPr/>
        </p:nvSpPr>
        <p:spPr>
          <a:xfrm>
            <a:off x="640080" y="6016752"/>
            <a:ext cx="10881360" cy="310896"/>
          </a:xfrm>
          <a:prstGeom prst="rect">
            <a:avLst/>
          </a:prstGeom>
          <a:noFill/>
        </p:spPr>
        <p:txBody>
          <a:bodyPr wrap="square" lIns="0" tIns="0" rIns="0" bIns="0">
            <a:spAutoFit/>
          </a:bodyPr>
          <a:lstStyle/>
          <a:p>
            <a:r>
              <a:rPr sz="1200" b="0">
                <a:solidFill>
                  <a:srgbClr val="687881"/>
                </a:solidFill>
                <a:latin typeface="Aptos"/>
              </a:rPr>
              <a:t>Options vary by lender and product. Check current criteria and availability before recommending.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sp>
        <p:nvSpPr>
          <p:cNvPr id="2" name="Text 0"/>
          <p:cNvSpPr/>
          <p:nvPr/>
        </p:nvSpPr>
        <p:spPr>
          <a:xfrm>
            <a:off x="548640" y="384048"/>
            <a:ext cx="5303520" cy="228600"/>
          </a:xfrm>
          <a:prstGeom prst="rect">
            <a:avLst/>
          </a:prstGeom>
          <a:noFill/>
          <a:ln/>
        </p:spPr>
        <p:txBody>
          <a:bodyPr wrap="square" lIns="0" tIns="0" rIns="0" bIns="0" rtlCol="0" anchor="ctr"/>
          <a:lstStyle/>
          <a:p>
            <a:pPr marL="0" indent="0">
              <a:buNone/>
            </a:pPr>
            <a:r>
              <a:rPr lang="en-US" sz="1100" b="1" kern="0" spc="140" dirty="0">
                <a:solidFill>
                  <a:srgbClr val="11B5AE"/>
                </a:solidFill>
                <a:latin typeface="Aptos" pitchFamily="34" charset="0"/>
                <a:ea typeface="Aptos" pitchFamily="34" charset="-122"/>
                <a:cs typeface="Aptos" pitchFamily="34" charset="-120"/>
              </a:rPr>
              <a:t>THE </a:t>
            </a:r>
            <a:r>
              <a:rPr lang="en-US" sz="1100" b="1" kern="0" spc="140">
                <a:solidFill>
                  <a:srgbClr val="11B5AE"/>
                </a:solidFill>
                <a:latin typeface="Aptos" pitchFamily="34" charset="0"/>
                <a:ea typeface="Aptos" pitchFamily="34" charset="-122"/>
                <a:cs typeface="Aptos" pitchFamily="34" charset="-120"/>
              </a:rPr>
              <a:t>2027 OPPORTUNITY</a:t>
            </a:r>
            <a:endParaRPr lang="en-US" sz="1100" dirty="0"/>
          </a:p>
        </p:txBody>
      </p:sp>
      <p:sp>
        <p:nvSpPr>
          <p:cNvPr id="3" name="Text 1"/>
          <p:cNvSpPr/>
          <p:nvPr/>
        </p:nvSpPr>
        <p:spPr>
          <a:xfrm>
            <a:off x="548640" y="713232"/>
            <a:ext cx="10972800" cy="530352"/>
          </a:xfrm>
          <a:prstGeom prst="rect">
            <a:avLst/>
          </a:prstGeom>
          <a:noFill/>
          <a:ln/>
        </p:spPr>
        <p:txBody>
          <a:bodyPr wrap="square" lIns="0" tIns="0" rIns="0" bIns="0" rtlCol="0" anchor="ctr"/>
          <a:lstStyle/>
          <a:p>
            <a:pPr marL="0" indent="0">
              <a:buNone/>
            </a:pPr>
            <a:r>
              <a:rPr lang="en-US" sz="2800" b="1">
                <a:solidFill>
                  <a:srgbClr val="092B3A"/>
                </a:solidFill>
                <a:latin typeface="Aptos Display" pitchFamily="34" charset="0"/>
                <a:ea typeface="Aptos Display" pitchFamily="34" charset="-122"/>
                <a:cs typeface="Aptos Display" pitchFamily="34" charset="-120"/>
              </a:rPr>
              <a:t>The 2027 refinancing opportunity starts now</a:t>
            </a:r>
            <a:endParaRPr lang="en-US" sz="2800" dirty="0"/>
          </a:p>
        </p:txBody>
      </p:sp>
      <p:sp>
        <p:nvSpPr>
          <p:cNvPr id="4" name="Text 2"/>
          <p:cNvSpPr/>
          <p:nvPr/>
        </p:nvSpPr>
        <p:spPr>
          <a:xfrm>
            <a:off x="548640" y="1307592"/>
            <a:ext cx="10789920" cy="347472"/>
          </a:xfrm>
          <a:prstGeom prst="rect">
            <a:avLst/>
          </a:prstGeom>
          <a:noFill/>
          <a:ln/>
        </p:spPr>
        <p:txBody>
          <a:bodyPr wrap="square" lIns="0" tIns="0" rIns="0" bIns="0" rtlCol="0" anchor="ctr"/>
          <a:lstStyle/>
          <a:p>
            <a:pPr marL="0" indent="0">
              <a:buNone/>
            </a:pPr>
            <a:r>
              <a:rPr lang="en-US" sz="1500">
                <a:solidFill>
                  <a:srgbClr val="66747C"/>
                </a:solidFill>
              </a:rPr>
              <a:t>Early client reviews can build the 2027 pipeline across residential and buy-to-let</a:t>
            </a:r>
            <a:r>
              <a:rPr lang="en-US" sz="1500" dirty="0">
                <a:solidFill>
                  <a:srgbClr val="66747C"/>
                </a:solidFill>
              </a:rPr>
              <a:t>.</a:t>
            </a:r>
            <a:endParaRPr lang="en-US" sz="1500" dirty="0"/>
          </a:p>
        </p:txBody>
      </p:sp>
      <p:sp>
        <p:nvSpPr>
          <p:cNvPr id="5" name="Shape 3"/>
          <p:cNvSpPr/>
          <p:nvPr/>
        </p:nvSpPr>
        <p:spPr>
          <a:xfrm>
            <a:off x="594360" y="1783080"/>
            <a:ext cx="10972800" cy="1280160"/>
          </a:xfrm>
          <a:prstGeom prst="roundRect">
            <a:avLst>
              <a:gd name="adj" fmla="val 4286"/>
            </a:avLst>
          </a:prstGeom>
          <a:solidFill>
            <a:srgbClr val="092B3A"/>
          </a:solidFill>
          <a:ln w="12700">
            <a:solidFill>
              <a:srgbClr val="092B3A"/>
            </a:solidFill>
            <a:prstDash val="solid"/>
          </a:ln>
        </p:spPr>
        <p:txBody>
          <a:bodyPr/>
          <a:lstStyle/>
          <a:p>
            <a:endParaRPr lang="en-GB"/>
          </a:p>
        </p:txBody>
      </p:sp>
      <p:sp>
        <p:nvSpPr>
          <p:cNvPr id="6" name="Text 4"/>
          <p:cNvSpPr/>
          <p:nvPr/>
        </p:nvSpPr>
        <p:spPr>
          <a:xfrm>
            <a:off x="868680" y="1920240"/>
            <a:ext cx="2651760" cy="530352"/>
          </a:xfrm>
          <a:prstGeom prst="rect">
            <a:avLst/>
          </a:prstGeom>
          <a:noFill/>
          <a:ln/>
        </p:spPr>
        <p:txBody>
          <a:bodyPr wrap="square" lIns="0" tIns="0" rIns="0" bIns="0" rtlCol="0" anchor="ctr"/>
          <a:lstStyle/>
          <a:p>
            <a:pPr marL="0" indent="0">
              <a:buNone/>
            </a:pPr>
            <a:r>
              <a:rPr lang="en-US" sz="3600" b="1">
                <a:solidFill>
                  <a:srgbClr val="FFFFFF"/>
                </a:solidFill>
              </a:rPr>
              <a:t>£110bn</a:t>
            </a:r>
            <a:endParaRPr lang="en-US" sz="3600" dirty="0"/>
          </a:p>
        </p:txBody>
      </p:sp>
      <p:sp>
        <p:nvSpPr>
          <p:cNvPr id="7" name="Text 5"/>
          <p:cNvSpPr/>
          <p:nvPr/>
        </p:nvSpPr>
        <p:spPr>
          <a:xfrm>
            <a:off x="868680" y="2523744"/>
            <a:ext cx="5303520" cy="347472"/>
          </a:xfrm>
          <a:prstGeom prst="rect">
            <a:avLst/>
          </a:prstGeom>
          <a:noFill/>
          <a:ln/>
        </p:spPr>
        <p:txBody>
          <a:bodyPr wrap="square" lIns="0" tIns="0" rIns="0" bIns="0" rtlCol="0" anchor="ctr"/>
          <a:lstStyle/>
          <a:p>
            <a:pPr marL="0" indent="0">
              <a:buNone/>
            </a:pPr>
            <a:r>
              <a:rPr lang="en-US" sz="1800">
                <a:solidFill>
                  <a:srgbClr val="E0EEEE"/>
                </a:solidFill>
              </a:rPr>
              <a:t>Overall remortgage lending</a:t>
            </a:r>
            <a:endParaRPr lang="en-US" sz="2100" dirty="0"/>
          </a:p>
        </p:txBody>
      </p:sp>
      <p:sp>
        <p:nvSpPr>
          <p:cNvPr id="8" name="Shape 6"/>
          <p:cNvSpPr/>
          <p:nvPr/>
        </p:nvSpPr>
        <p:spPr>
          <a:xfrm>
            <a:off x="685800" y="3657600"/>
            <a:ext cx="502920" cy="502920"/>
          </a:xfrm>
          <a:prstGeom prst="ellipse">
            <a:avLst/>
          </a:prstGeom>
          <a:solidFill>
            <a:srgbClr val="11B5AE"/>
          </a:solidFill>
          <a:ln w="12700">
            <a:solidFill>
              <a:srgbClr val="11B5AE"/>
            </a:solidFill>
            <a:prstDash val="solid"/>
          </a:ln>
        </p:spPr>
        <p:txBody>
          <a:bodyPr/>
          <a:lstStyle/>
          <a:p>
            <a:endParaRPr lang="en-GB"/>
          </a:p>
        </p:txBody>
      </p:sp>
      <p:sp>
        <p:nvSpPr>
          <p:cNvPr id="9" name="Text 7"/>
          <p:cNvSpPr/>
          <p:nvPr/>
        </p:nvSpPr>
        <p:spPr>
          <a:xfrm>
            <a:off x="685800" y="3749040"/>
            <a:ext cx="502920" cy="201168"/>
          </a:xfrm>
          <a:prstGeom prst="rect">
            <a:avLst/>
          </a:prstGeom>
          <a:noFill/>
          <a:ln/>
        </p:spPr>
        <p:txBody>
          <a:bodyPr wrap="square" lIns="0" tIns="0" rIns="0" bIns="0" rtlCol="0" anchor="ctr"/>
          <a:lstStyle/>
          <a:p>
            <a:pPr marL="0" indent="0" algn="ctr">
              <a:buNone/>
            </a:pPr>
            <a:r>
              <a:rPr lang="en-US" sz="1300" b="1" dirty="0">
                <a:solidFill>
                  <a:srgbClr val="FFFFFF"/>
                </a:solidFill>
              </a:rPr>
              <a:t>1</a:t>
            </a:r>
            <a:endParaRPr lang="en-US" sz="1300" dirty="0"/>
          </a:p>
        </p:txBody>
      </p:sp>
      <p:sp>
        <p:nvSpPr>
          <p:cNvPr id="10" name="Shape 8"/>
          <p:cNvSpPr/>
          <p:nvPr/>
        </p:nvSpPr>
        <p:spPr>
          <a:xfrm>
            <a:off x="1252728" y="3913632"/>
            <a:ext cx="1664208" cy="1"/>
          </a:xfrm>
          <a:prstGeom prst="line">
            <a:avLst/>
          </a:prstGeom>
          <a:noFill/>
          <a:ln w="25400">
            <a:solidFill>
              <a:srgbClr val="AFC1C7"/>
            </a:solidFill>
            <a:prstDash val="solid"/>
          </a:ln>
        </p:spPr>
        <p:txBody>
          <a:bodyPr/>
          <a:lstStyle/>
          <a:p>
            <a:endParaRPr lang="en-GB"/>
          </a:p>
        </p:txBody>
      </p:sp>
      <p:sp>
        <p:nvSpPr>
          <p:cNvPr id="11" name="Text 9"/>
          <p:cNvSpPr/>
          <p:nvPr/>
        </p:nvSpPr>
        <p:spPr>
          <a:xfrm>
            <a:off x="594360" y="4370832"/>
            <a:ext cx="1691640" cy="292608"/>
          </a:xfrm>
          <a:prstGeom prst="rect">
            <a:avLst/>
          </a:prstGeom>
          <a:noFill/>
          <a:ln/>
        </p:spPr>
        <p:txBody>
          <a:bodyPr wrap="square" lIns="0" tIns="0" rIns="0" bIns="0" rtlCol="0" anchor="ctr"/>
          <a:lstStyle/>
          <a:p>
            <a:pPr marL="0" indent="0">
              <a:buNone/>
            </a:pPr>
            <a:r>
              <a:rPr lang="en-US" sz="1700" b="1" dirty="0">
                <a:solidFill>
                  <a:srgbClr val="092B3A"/>
                </a:solidFill>
              </a:rPr>
              <a:t>Identify</a:t>
            </a:r>
            <a:endParaRPr lang="en-US" sz="1700" dirty="0"/>
          </a:p>
        </p:txBody>
      </p:sp>
      <p:sp>
        <p:nvSpPr>
          <p:cNvPr id="12" name="Text 10"/>
          <p:cNvSpPr/>
          <p:nvPr/>
        </p:nvSpPr>
        <p:spPr>
          <a:xfrm>
            <a:off x="594360" y="4800600"/>
            <a:ext cx="1783080" cy="685800"/>
          </a:xfrm>
          <a:prstGeom prst="rect">
            <a:avLst/>
          </a:prstGeom>
          <a:noFill/>
          <a:ln/>
        </p:spPr>
        <p:txBody>
          <a:bodyPr wrap="square" lIns="0" tIns="0" rIns="0" bIns="0" rtlCol="0" anchor="ctr"/>
          <a:lstStyle/>
          <a:p>
            <a:pPr marL="0" indent="0">
              <a:buNone/>
            </a:pPr>
            <a:r>
              <a:rPr lang="en-US" sz="1230" dirty="0">
                <a:solidFill>
                  <a:srgbClr val="66747C"/>
                </a:solidFill>
              </a:rPr>
              <a:t>Map </a:t>
            </a:r>
            <a:r>
              <a:rPr lang="en-US" sz="1230">
                <a:solidFill>
                  <a:srgbClr val="66747C"/>
                </a:solidFill>
              </a:rPr>
              <a:t>2027 </a:t>
            </a:r>
            <a:r>
              <a:rPr lang="en-US" sz="1230" dirty="0">
                <a:solidFill>
                  <a:srgbClr val="66747C"/>
                </a:solidFill>
              </a:rPr>
              <a:t>maturities 6–9 months ahead</a:t>
            </a:r>
            <a:endParaRPr lang="en-US" sz="1230" dirty="0"/>
          </a:p>
        </p:txBody>
      </p:sp>
      <p:sp>
        <p:nvSpPr>
          <p:cNvPr id="13" name="Shape 11"/>
          <p:cNvSpPr/>
          <p:nvPr/>
        </p:nvSpPr>
        <p:spPr>
          <a:xfrm>
            <a:off x="2953512" y="3657600"/>
            <a:ext cx="502920" cy="502920"/>
          </a:xfrm>
          <a:prstGeom prst="ellipse">
            <a:avLst/>
          </a:prstGeom>
          <a:solidFill>
            <a:srgbClr val="11B5AE"/>
          </a:solidFill>
          <a:ln w="12700">
            <a:solidFill>
              <a:srgbClr val="11B5AE"/>
            </a:solidFill>
            <a:prstDash val="solid"/>
          </a:ln>
        </p:spPr>
        <p:txBody>
          <a:bodyPr/>
          <a:lstStyle/>
          <a:p>
            <a:endParaRPr lang="en-GB"/>
          </a:p>
        </p:txBody>
      </p:sp>
      <p:sp>
        <p:nvSpPr>
          <p:cNvPr id="14" name="Text 12"/>
          <p:cNvSpPr/>
          <p:nvPr/>
        </p:nvSpPr>
        <p:spPr>
          <a:xfrm>
            <a:off x="2953512" y="3749040"/>
            <a:ext cx="502920" cy="201168"/>
          </a:xfrm>
          <a:prstGeom prst="rect">
            <a:avLst/>
          </a:prstGeom>
          <a:noFill/>
          <a:ln/>
        </p:spPr>
        <p:txBody>
          <a:bodyPr wrap="square" lIns="0" tIns="0" rIns="0" bIns="0" rtlCol="0" anchor="ctr"/>
          <a:lstStyle/>
          <a:p>
            <a:pPr marL="0" indent="0" algn="ctr">
              <a:buNone/>
            </a:pPr>
            <a:r>
              <a:rPr lang="en-US" sz="1300" b="1" dirty="0">
                <a:solidFill>
                  <a:srgbClr val="FFFFFF"/>
                </a:solidFill>
              </a:rPr>
              <a:t>2</a:t>
            </a:r>
            <a:endParaRPr lang="en-US" sz="1300" dirty="0"/>
          </a:p>
        </p:txBody>
      </p:sp>
      <p:sp>
        <p:nvSpPr>
          <p:cNvPr id="15" name="Shape 13"/>
          <p:cNvSpPr/>
          <p:nvPr/>
        </p:nvSpPr>
        <p:spPr>
          <a:xfrm>
            <a:off x="3520440" y="3913632"/>
            <a:ext cx="1664208" cy="1"/>
          </a:xfrm>
          <a:prstGeom prst="line">
            <a:avLst/>
          </a:prstGeom>
          <a:noFill/>
          <a:ln w="25400">
            <a:solidFill>
              <a:srgbClr val="AFC1C7"/>
            </a:solidFill>
            <a:prstDash val="solid"/>
          </a:ln>
        </p:spPr>
        <p:txBody>
          <a:bodyPr/>
          <a:lstStyle/>
          <a:p>
            <a:endParaRPr lang="en-GB"/>
          </a:p>
        </p:txBody>
      </p:sp>
      <p:sp>
        <p:nvSpPr>
          <p:cNvPr id="16" name="Text 14"/>
          <p:cNvSpPr/>
          <p:nvPr/>
        </p:nvSpPr>
        <p:spPr>
          <a:xfrm>
            <a:off x="2862072" y="4370832"/>
            <a:ext cx="1691640" cy="292608"/>
          </a:xfrm>
          <a:prstGeom prst="rect">
            <a:avLst/>
          </a:prstGeom>
          <a:noFill/>
          <a:ln/>
        </p:spPr>
        <p:txBody>
          <a:bodyPr wrap="square" lIns="0" tIns="0" rIns="0" bIns="0" rtlCol="0" anchor="ctr"/>
          <a:lstStyle/>
          <a:p>
            <a:pPr marL="0" indent="0">
              <a:buNone/>
            </a:pPr>
            <a:r>
              <a:rPr lang="en-US" sz="1700" b="1" dirty="0">
                <a:solidFill>
                  <a:srgbClr val="092B3A"/>
                </a:solidFill>
              </a:rPr>
              <a:t>Engage</a:t>
            </a:r>
            <a:endParaRPr lang="en-US" sz="1700" dirty="0"/>
          </a:p>
        </p:txBody>
      </p:sp>
      <p:sp>
        <p:nvSpPr>
          <p:cNvPr id="17" name="Text 15"/>
          <p:cNvSpPr/>
          <p:nvPr/>
        </p:nvSpPr>
        <p:spPr>
          <a:xfrm>
            <a:off x="2862072" y="4800600"/>
            <a:ext cx="1783080" cy="685800"/>
          </a:xfrm>
          <a:prstGeom prst="rect">
            <a:avLst/>
          </a:prstGeom>
          <a:noFill/>
          <a:ln/>
        </p:spPr>
        <p:txBody>
          <a:bodyPr wrap="square" lIns="0" tIns="0" rIns="0" bIns="0" rtlCol="0" anchor="ctr"/>
          <a:lstStyle/>
          <a:p>
            <a:pPr marL="0" indent="0">
              <a:buNone/>
            </a:pPr>
            <a:r>
              <a:rPr lang="en-US" sz="1230">
                <a:solidFill>
                  <a:srgbClr val="66747C"/>
                </a:solidFill>
              </a:rPr>
              <a:t>Review client plans and borrowing needs</a:t>
            </a:r>
            <a:endParaRPr lang="en-US" sz="1230" dirty="0"/>
          </a:p>
        </p:txBody>
      </p:sp>
      <p:sp>
        <p:nvSpPr>
          <p:cNvPr id="18" name="Shape 16"/>
          <p:cNvSpPr/>
          <p:nvPr/>
        </p:nvSpPr>
        <p:spPr>
          <a:xfrm>
            <a:off x="5221224" y="3657600"/>
            <a:ext cx="502920" cy="502920"/>
          </a:xfrm>
          <a:prstGeom prst="ellipse">
            <a:avLst/>
          </a:prstGeom>
          <a:solidFill>
            <a:srgbClr val="11B5AE"/>
          </a:solidFill>
          <a:ln w="12700">
            <a:solidFill>
              <a:srgbClr val="11B5AE"/>
            </a:solidFill>
            <a:prstDash val="solid"/>
          </a:ln>
        </p:spPr>
        <p:txBody>
          <a:bodyPr/>
          <a:lstStyle/>
          <a:p>
            <a:endParaRPr lang="en-GB"/>
          </a:p>
        </p:txBody>
      </p:sp>
      <p:sp>
        <p:nvSpPr>
          <p:cNvPr id="19" name="Text 17"/>
          <p:cNvSpPr/>
          <p:nvPr/>
        </p:nvSpPr>
        <p:spPr>
          <a:xfrm>
            <a:off x="5221224" y="3749040"/>
            <a:ext cx="502920" cy="201168"/>
          </a:xfrm>
          <a:prstGeom prst="rect">
            <a:avLst/>
          </a:prstGeom>
          <a:noFill/>
          <a:ln/>
        </p:spPr>
        <p:txBody>
          <a:bodyPr wrap="square" lIns="0" tIns="0" rIns="0" bIns="0" rtlCol="0" anchor="ctr"/>
          <a:lstStyle/>
          <a:p>
            <a:pPr marL="0" indent="0" algn="ctr">
              <a:buNone/>
            </a:pPr>
            <a:r>
              <a:rPr lang="en-US" sz="1300" b="1" dirty="0">
                <a:solidFill>
                  <a:srgbClr val="FFFFFF"/>
                </a:solidFill>
              </a:rPr>
              <a:t>3</a:t>
            </a:r>
            <a:endParaRPr lang="en-US" sz="1300" dirty="0"/>
          </a:p>
        </p:txBody>
      </p:sp>
      <p:sp>
        <p:nvSpPr>
          <p:cNvPr id="20" name="Shape 18"/>
          <p:cNvSpPr/>
          <p:nvPr/>
        </p:nvSpPr>
        <p:spPr>
          <a:xfrm>
            <a:off x="5788152" y="3913632"/>
            <a:ext cx="1664208" cy="1"/>
          </a:xfrm>
          <a:prstGeom prst="line">
            <a:avLst/>
          </a:prstGeom>
          <a:noFill/>
          <a:ln w="25400">
            <a:solidFill>
              <a:srgbClr val="AFC1C7"/>
            </a:solidFill>
            <a:prstDash val="solid"/>
          </a:ln>
        </p:spPr>
        <p:txBody>
          <a:bodyPr/>
          <a:lstStyle/>
          <a:p>
            <a:endParaRPr lang="en-GB"/>
          </a:p>
        </p:txBody>
      </p:sp>
      <p:sp>
        <p:nvSpPr>
          <p:cNvPr id="21" name="Text 19"/>
          <p:cNvSpPr/>
          <p:nvPr/>
        </p:nvSpPr>
        <p:spPr>
          <a:xfrm>
            <a:off x="5129784" y="4370832"/>
            <a:ext cx="1691640" cy="292608"/>
          </a:xfrm>
          <a:prstGeom prst="rect">
            <a:avLst/>
          </a:prstGeom>
          <a:noFill/>
          <a:ln/>
        </p:spPr>
        <p:txBody>
          <a:bodyPr wrap="square" lIns="0" tIns="0" rIns="0" bIns="0" rtlCol="0" anchor="ctr"/>
          <a:lstStyle/>
          <a:p>
            <a:pPr marL="0" indent="0">
              <a:buNone/>
            </a:pPr>
            <a:r>
              <a:rPr lang="en-US" sz="1700" b="1" dirty="0">
                <a:solidFill>
                  <a:srgbClr val="092B3A"/>
                </a:solidFill>
              </a:rPr>
              <a:t>Diagnose</a:t>
            </a:r>
            <a:endParaRPr lang="en-US" sz="1700" dirty="0"/>
          </a:p>
        </p:txBody>
      </p:sp>
      <p:sp>
        <p:nvSpPr>
          <p:cNvPr id="22" name="Text 20"/>
          <p:cNvSpPr/>
          <p:nvPr/>
        </p:nvSpPr>
        <p:spPr>
          <a:xfrm>
            <a:off x="5129784" y="4800600"/>
            <a:ext cx="1783080" cy="685800"/>
          </a:xfrm>
          <a:prstGeom prst="rect">
            <a:avLst/>
          </a:prstGeom>
          <a:noFill/>
          <a:ln/>
        </p:spPr>
        <p:txBody>
          <a:bodyPr wrap="square" lIns="0" tIns="0" rIns="0" bIns="0" rtlCol="0" anchor="ctr"/>
          <a:lstStyle/>
          <a:p>
            <a:pPr marL="0" indent="0">
              <a:buNone/>
            </a:pPr>
            <a:r>
              <a:rPr lang="en-US" sz="1230">
                <a:solidFill>
                  <a:srgbClr val="66747C"/>
                </a:solidFill>
              </a:rPr>
              <a:t>Income and equity. For landlords</a:t>
            </a:r>
            <a:r>
              <a:rPr lang="en-US" sz="1230" dirty="0">
                <a:solidFill>
                  <a:srgbClr val="66747C"/>
                </a:solidFill>
              </a:rPr>
              <a:t>, </a:t>
            </a:r>
            <a:r>
              <a:rPr lang="en-US" sz="1230">
                <a:solidFill>
                  <a:srgbClr val="66747C"/>
                </a:solidFill>
              </a:rPr>
              <a:t>rental cover</a:t>
            </a:r>
            <a:endParaRPr lang="en-US" sz="1230" dirty="0"/>
          </a:p>
        </p:txBody>
      </p:sp>
      <p:sp>
        <p:nvSpPr>
          <p:cNvPr id="23" name="Shape 21"/>
          <p:cNvSpPr/>
          <p:nvPr/>
        </p:nvSpPr>
        <p:spPr>
          <a:xfrm>
            <a:off x="7488936" y="3657600"/>
            <a:ext cx="502920" cy="502920"/>
          </a:xfrm>
          <a:prstGeom prst="ellipse">
            <a:avLst/>
          </a:prstGeom>
          <a:solidFill>
            <a:srgbClr val="11B5AE"/>
          </a:solidFill>
          <a:ln w="12700">
            <a:solidFill>
              <a:srgbClr val="11B5AE"/>
            </a:solidFill>
            <a:prstDash val="solid"/>
          </a:ln>
        </p:spPr>
        <p:txBody>
          <a:bodyPr/>
          <a:lstStyle/>
          <a:p>
            <a:endParaRPr lang="en-GB"/>
          </a:p>
        </p:txBody>
      </p:sp>
      <p:sp>
        <p:nvSpPr>
          <p:cNvPr id="24" name="Text 22"/>
          <p:cNvSpPr/>
          <p:nvPr/>
        </p:nvSpPr>
        <p:spPr>
          <a:xfrm>
            <a:off x="7488936" y="3749040"/>
            <a:ext cx="502920" cy="201168"/>
          </a:xfrm>
          <a:prstGeom prst="rect">
            <a:avLst/>
          </a:prstGeom>
          <a:noFill/>
          <a:ln/>
        </p:spPr>
        <p:txBody>
          <a:bodyPr wrap="square" lIns="0" tIns="0" rIns="0" bIns="0" rtlCol="0" anchor="ctr"/>
          <a:lstStyle/>
          <a:p>
            <a:pPr marL="0" indent="0" algn="ctr">
              <a:buNone/>
            </a:pPr>
            <a:r>
              <a:rPr lang="en-US" sz="1300" b="1" dirty="0">
                <a:solidFill>
                  <a:srgbClr val="FFFFFF"/>
                </a:solidFill>
              </a:rPr>
              <a:t>4</a:t>
            </a:r>
            <a:endParaRPr lang="en-US" sz="1300" dirty="0"/>
          </a:p>
        </p:txBody>
      </p:sp>
      <p:sp>
        <p:nvSpPr>
          <p:cNvPr id="25" name="Shape 23"/>
          <p:cNvSpPr/>
          <p:nvPr/>
        </p:nvSpPr>
        <p:spPr>
          <a:xfrm>
            <a:off x="8055864" y="3913632"/>
            <a:ext cx="1664208" cy="1"/>
          </a:xfrm>
          <a:prstGeom prst="line">
            <a:avLst/>
          </a:prstGeom>
          <a:noFill/>
          <a:ln w="25400">
            <a:solidFill>
              <a:srgbClr val="AFC1C7"/>
            </a:solidFill>
            <a:prstDash val="solid"/>
          </a:ln>
        </p:spPr>
        <p:txBody>
          <a:bodyPr/>
          <a:lstStyle/>
          <a:p>
            <a:endParaRPr lang="en-GB"/>
          </a:p>
        </p:txBody>
      </p:sp>
      <p:sp>
        <p:nvSpPr>
          <p:cNvPr id="26" name="Text 24"/>
          <p:cNvSpPr/>
          <p:nvPr/>
        </p:nvSpPr>
        <p:spPr>
          <a:xfrm>
            <a:off x="7397496" y="4370832"/>
            <a:ext cx="1691640" cy="292608"/>
          </a:xfrm>
          <a:prstGeom prst="rect">
            <a:avLst/>
          </a:prstGeom>
          <a:noFill/>
          <a:ln/>
        </p:spPr>
        <p:txBody>
          <a:bodyPr wrap="square" lIns="0" tIns="0" rIns="0" bIns="0" rtlCol="0" anchor="ctr"/>
          <a:lstStyle/>
          <a:p>
            <a:pPr marL="0" indent="0">
              <a:buNone/>
            </a:pPr>
            <a:r>
              <a:rPr lang="en-US" sz="1700" b="1" dirty="0">
                <a:solidFill>
                  <a:srgbClr val="092B3A"/>
                </a:solidFill>
              </a:rPr>
              <a:t>Structure</a:t>
            </a:r>
            <a:endParaRPr lang="en-US" sz="1700" dirty="0"/>
          </a:p>
        </p:txBody>
      </p:sp>
      <p:sp>
        <p:nvSpPr>
          <p:cNvPr id="27" name="Text 25"/>
          <p:cNvSpPr/>
          <p:nvPr/>
        </p:nvSpPr>
        <p:spPr>
          <a:xfrm>
            <a:off x="7397496" y="4800600"/>
            <a:ext cx="1783080" cy="685800"/>
          </a:xfrm>
          <a:prstGeom prst="rect">
            <a:avLst/>
          </a:prstGeom>
          <a:noFill/>
          <a:ln/>
        </p:spPr>
        <p:txBody>
          <a:bodyPr wrap="square" lIns="0" tIns="0" rIns="0" bIns="0" rtlCol="0" anchor="ctr"/>
          <a:lstStyle/>
          <a:p>
            <a:pPr marL="0" indent="0">
              <a:buNone/>
            </a:pPr>
            <a:r>
              <a:rPr lang="en-US" sz="1230">
                <a:solidFill>
                  <a:srgbClr val="66747C"/>
                </a:solidFill>
              </a:rPr>
              <a:t>Compare </a:t>
            </a:r>
            <a:r>
              <a:rPr lang="en-US" sz="1230" dirty="0">
                <a:solidFill>
                  <a:srgbClr val="66747C"/>
                </a:solidFill>
              </a:rPr>
              <a:t>PT, remortgage </a:t>
            </a:r>
            <a:r>
              <a:rPr lang="en-US" sz="1230">
                <a:solidFill>
                  <a:srgbClr val="66747C"/>
                </a:solidFill>
              </a:rPr>
              <a:t>and </a:t>
            </a:r>
            <a:r>
              <a:rPr lang="en-US" sz="1230" dirty="0">
                <a:solidFill>
                  <a:srgbClr val="66747C"/>
                </a:solidFill>
              </a:rPr>
              <a:t>specialist </a:t>
            </a:r>
            <a:r>
              <a:rPr lang="en-US" sz="1230">
                <a:solidFill>
                  <a:srgbClr val="66747C"/>
                </a:solidFill>
              </a:rPr>
              <a:t>options</a:t>
            </a:r>
            <a:endParaRPr lang="en-US" sz="1230" dirty="0"/>
          </a:p>
        </p:txBody>
      </p:sp>
      <p:sp>
        <p:nvSpPr>
          <p:cNvPr id="28" name="Shape 26"/>
          <p:cNvSpPr/>
          <p:nvPr/>
        </p:nvSpPr>
        <p:spPr>
          <a:xfrm>
            <a:off x="9756648" y="3657600"/>
            <a:ext cx="502920" cy="502920"/>
          </a:xfrm>
          <a:prstGeom prst="ellipse">
            <a:avLst/>
          </a:prstGeom>
          <a:solidFill>
            <a:srgbClr val="F2A900"/>
          </a:solidFill>
          <a:ln w="12700">
            <a:solidFill>
              <a:srgbClr val="F2A900"/>
            </a:solidFill>
            <a:prstDash val="solid"/>
          </a:ln>
        </p:spPr>
        <p:txBody>
          <a:bodyPr/>
          <a:lstStyle/>
          <a:p>
            <a:endParaRPr lang="en-GB"/>
          </a:p>
        </p:txBody>
      </p:sp>
      <p:sp>
        <p:nvSpPr>
          <p:cNvPr id="29" name="Text 27"/>
          <p:cNvSpPr/>
          <p:nvPr/>
        </p:nvSpPr>
        <p:spPr>
          <a:xfrm>
            <a:off x="9756648" y="3749040"/>
            <a:ext cx="502920" cy="201168"/>
          </a:xfrm>
          <a:prstGeom prst="rect">
            <a:avLst/>
          </a:prstGeom>
          <a:noFill/>
          <a:ln/>
        </p:spPr>
        <p:txBody>
          <a:bodyPr wrap="square" lIns="0" tIns="0" rIns="0" bIns="0" rtlCol="0" anchor="ctr"/>
          <a:lstStyle/>
          <a:p>
            <a:pPr marL="0" indent="0" algn="ctr">
              <a:buNone/>
            </a:pPr>
            <a:r>
              <a:rPr lang="en-US" sz="1300" b="1" dirty="0">
                <a:solidFill>
                  <a:srgbClr val="FFFFFF"/>
                </a:solidFill>
              </a:rPr>
              <a:t>5</a:t>
            </a:r>
            <a:endParaRPr lang="en-US" sz="1300" dirty="0"/>
          </a:p>
        </p:txBody>
      </p:sp>
      <p:sp>
        <p:nvSpPr>
          <p:cNvPr id="30" name="Text 28"/>
          <p:cNvSpPr/>
          <p:nvPr/>
        </p:nvSpPr>
        <p:spPr>
          <a:xfrm>
            <a:off x="9665208" y="4370832"/>
            <a:ext cx="1691640" cy="292608"/>
          </a:xfrm>
          <a:prstGeom prst="rect">
            <a:avLst/>
          </a:prstGeom>
          <a:noFill/>
          <a:ln/>
        </p:spPr>
        <p:txBody>
          <a:bodyPr wrap="square" lIns="0" tIns="0" rIns="0" bIns="0" rtlCol="0" anchor="ctr"/>
          <a:lstStyle/>
          <a:p>
            <a:pPr marL="0" indent="0">
              <a:buNone/>
            </a:pPr>
            <a:r>
              <a:rPr lang="en-US" sz="1700" b="1" dirty="0">
                <a:solidFill>
                  <a:srgbClr val="092B3A"/>
                </a:solidFill>
              </a:rPr>
              <a:t>Review</a:t>
            </a:r>
            <a:endParaRPr lang="en-US" sz="1700" dirty="0"/>
          </a:p>
        </p:txBody>
      </p:sp>
      <p:sp>
        <p:nvSpPr>
          <p:cNvPr id="31" name="Text 29"/>
          <p:cNvSpPr/>
          <p:nvPr/>
        </p:nvSpPr>
        <p:spPr>
          <a:xfrm>
            <a:off x="9665208" y="4800600"/>
            <a:ext cx="1783080" cy="685800"/>
          </a:xfrm>
          <a:prstGeom prst="rect">
            <a:avLst/>
          </a:prstGeom>
          <a:noFill/>
          <a:ln/>
        </p:spPr>
        <p:txBody>
          <a:bodyPr wrap="square" lIns="0" tIns="0" rIns="0" bIns="0" rtlCol="0" anchor="ctr"/>
          <a:lstStyle/>
          <a:p>
            <a:pPr marL="0" indent="0">
              <a:buNone/>
            </a:pPr>
            <a:r>
              <a:rPr lang="en-US" sz="1230">
                <a:solidFill>
                  <a:srgbClr val="66747C"/>
                </a:solidFill>
              </a:rPr>
              <a:t>Track pricing and criteria</a:t>
            </a:r>
            <a:r>
              <a:rPr lang="en-US" sz="1230" dirty="0">
                <a:solidFill>
                  <a:srgbClr val="66747C"/>
                </a:solidFill>
              </a:rPr>
              <a:t> to completion</a:t>
            </a:r>
            <a:endParaRPr lang="en-US" sz="1230" dirty="0"/>
          </a:p>
        </p:txBody>
      </p:sp>
      <p:sp>
        <p:nvSpPr>
          <p:cNvPr id="32" name="Text 30"/>
          <p:cNvSpPr/>
          <p:nvPr/>
        </p:nvSpPr>
        <p:spPr>
          <a:xfrm>
            <a:off x="1097280" y="5833872"/>
            <a:ext cx="9966960" cy="365760"/>
          </a:xfrm>
          <a:prstGeom prst="rect">
            <a:avLst/>
          </a:prstGeom>
          <a:noFill/>
          <a:ln/>
        </p:spPr>
        <p:txBody>
          <a:bodyPr wrap="square" lIns="0" tIns="0" rIns="0" bIns="0" rtlCol="0" anchor="ctr"/>
          <a:lstStyle/>
          <a:p>
            <a:pPr marL="0" indent="0" algn="ctr">
              <a:buNone/>
            </a:pPr>
            <a:r>
              <a:rPr lang="en-US" sz="1800" b="1" dirty="0">
                <a:solidFill>
                  <a:srgbClr val="092B3A"/>
                </a:solidFill>
              </a:rPr>
              <a:t>Do not let a product transfer become the end of the advice conversation.</a:t>
            </a:r>
            <a:endParaRPr lang="en-US" sz="1800" dirty="0"/>
          </a:p>
        </p:txBody>
      </p:sp>
      <p:sp>
        <p:nvSpPr>
          <p:cNvPr id="33" name="Slide Number Placeholder 0"/>
          <p:cNvSpPr>
            <a:spLocks noGrp="1"/>
          </p:cNvSpPr>
          <p:nvPr>
            <p:ph type="sldNum" sz="quarter" idx="4294967295"/>
          </p:nvPr>
        </p:nvSpPr>
        <p:spPr>
          <a:xfrm>
            <a:off x="11750040" y="6510528"/>
            <a:ext cx="228600" cy="164592"/>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47C"/>
                </a:solidFill>
                <a:latin typeface="Aptos"/>
                <a:ea typeface="Aptos"/>
                <a:cs typeface="Aptos"/>
              </a:defRPr>
            </a:lvl1pPr>
          </a:lstStyle>
          <a:p>
            <a:pPr algn="r"/>
            <a:fld id="{F7021451-1387-4CA6-816F-3879F97B5CBC}" type="slidenum">
              <a:rPr lang="en-US" b="0"/>
              <a:t>13</a:t>
            </a:fld>
            <a:endParaRPr lang="en-US"/>
          </a:p>
        </p:txBody>
      </p:sp>
      <p:sp>
        <p:nvSpPr>
          <p:cNvPr id="34" name="News update 34"/>
          <p:cNvSpPr/>
          <p:nvPr/>
        </p:nvSpPr>
        <p:spPr>
          <a:xfrm>
            <a:off x="685800" y="3191256"/>
            <a:ext cx="10881360" cy="310896"/>
          </a:xfrm>
          <a:prstGeom prst="rect">
            <a:avLst/>
          </a:prstGeom>
          <a:noFill/>
          <a:ln/>
        </p:spPr>
        <p:txBody>
          <a:bodyPr wrap="square" lIns="0" tIns="0" rIns="0" bIns="0" rtlCol="0" anchor="ctr"/>
          <a:lstStyle/>
          <a:p>
            <a:pPr marL="0" indent="0">
              <a:buNone/>
            </a:pPr>
            <a:r>
              <a:rPr lang="en-US" sz="1230">
                <a:solidFill>
                  <a:srgbClr val="66747C"/>
                </a:solidFill>
              </a:rPr>
              <a:t>2027 forecasts overlap and must not be added. IMLA, Dec 2025. Assumed falling rates; not updated.</a:t>
            </a:r>
            <a:endParaRPr lang="en-US" sz="1230"/>
          </a:p>
        </p:txBody>
      </p:sp>
      <p:sp>
        <p:nvSpPr>
          <p:cNvPr id="35" name="Forecast supporting text"/>
          <p:cNvSpPr/>
          <p:nvPr/>
        </p:nvSpPr>
        <p:spPr>
          <a:xfrm>
            <a:off x="6583680" y="1984248"/>
            <a:ext cx="2286000" cy="457200"/>
          </a:xfrm>
          <a:prstGeom prst="rect">
            <a:avLst/>
          </a:prstGeom>
          <a:noFill/>
          <a:ln/>
        </p:spPr>
        <p:txBody>
          <a:bodyPr wrap="square" lIns="0" tIns="0" rIns="0" bIns="0" rtlCol="0" anchor="ctr"/>
          <a:lstStyle/>
          <a:p>
            <a:pPr marL="0" indent="0">
              <a:buNone/>
            </a:pPr>
            <a:r>
              <a:rPr lang="en-US" sz="3000" b="1">
                <a:solidFill>
                  <a:srgbClr val="FFFFFF"/>
                </a:solidFill>
              </a:rPr>
              <a:t>£48bn</a:t>
            </a:r>
            <a:endParaRPr lang="en-US" sz="3600"/>
          </a:p>
        </p:txBody>
      </p:sp>
      <p:sp>
        <p:nvSpPr>
          <p:cNvPr id="36" name="Forecast supporting text"/>
          <p:cNvSpPr/>
          <p:nvPr/>
        </p:nvSpPr>
        <p:spPr>
          <a:xfrm>
            <a:off x="6583680" y="2523744"/>
            <a:ext cx="4617720" cy="347472"/>
          </a:xfrm>
          <a:prstGeom prst="rect">
            <a:avLst/>
          </a:prstGeom>
          <a:noFill/>
          <a:ln/>
        </p:spPr>
        <p:txBody>
          <a:bodyPr wrap="square" lIns="0" tIns="0" rIns="0" bIns="0" rtlCol="0" anchor="ctr"/>
          <a:lstStyle/>
          <a:p>
            <a:pPr marL="0" indent="0">
              <a:buNone/>
            </a:pPr>
            <a:r>
              <a:rPr lang="en-US" sz="1800">
                <a:solidFill>
                  <a:srgbClr val="E0EEEE"/>
                </a:solidFill>
              </a:rPr>
              <a:t>Gross buy-to-let lending</a:t>
            </a:r>
            <a:endParaRPr lang="en-US" sz="2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1" cy="1"/>
          <a:chOff x="0" y="0"/>
          <a:chExt cx="1" cy="1"/>
        </a:xfrm>
      </p:grpSpPr>
      <p:sp>
        <p:nvSpPr>
          <p:cNvPr id="2" name="Text 0"/>
          <p:cNvSpPr/>
          <p:nvPr/>
        </p:nvSpPr>
        <p:spPr>
          <a:xfrm>
            <a:off x="548640" y="384048"/>
            <a:ext cx="5303520" cy="228600"/>
          </a:xfrm>
          <a:prstGeom prst="rect">
            <a:avLst/>
          </a:prstGeom>
          <a:noFill/>
          <a:ln/>
        </p:spPr>
        <p:txBody>
          <a:bodyPr wrap="square" lIns="0" tIns="0" rIns="0" bIns="0" rtlCol="0" anchor="ctr"/>
          <a:lstStyle/>
          <a:p>
            <a:pPr marL="0" indent="0">
              <a:buNone/>
            </a:pPr>
            <a:r>
              <a:rPr lang="en-US" sz="1100" b="1" kern="0" spc="140" dirty="0">
                <a:solidFill>
                  <a:srgbClr val="11B5AE"/>
                </a:solidFill>
                <a:latin typeface="Aptos" pitchFamily="34" charset="0"/>
                <a:ea typeface="Aptos" pitchFamily="34" charset="-122"/>
                <a:cs typeface="Aptos" pitchFamily="34" charset="-120"/>
              </a:rPr>
              <a:t>TECHNOLOGY</a:t>
            </a:r>
            <a:endParaRPr lang="en-US" sz="1100" dirty="0"/>
          </a:p>
        </p:txBody>
      </p:sp>
      <p:sp>
        <p:nvSpPr>
          <p:cNvPr id="3" name="Text 1"/>
          <p:cNvSpPr/>
          <p:nvPr/>
        </p:nvSpPr>
        <p:spPr>
          <a:xfrm>
            <a:off x="548640" y="713232"/>
            <a:ext cx="10972800" cy="530352"/>
          </a:xfrm>
          <a:prstGeom prst="rect">
            <a:avLst/>
          </a:prstGeom>
          <a:noFill/>
          <a:ln/>
        </p:spPr>
        <p:txBody>
          <a:bodyPr wrap="square" lIns="0" tIns="0" rIns="0" bIns="0" rtlCol="0" anchor="ctr"/>
          <a:lstStyle/>
          <a:p>
            <a:pPr marL="0" indent="0">
              <a:buNone/>
            </a:pPr>
            <a:r>
              <a:rPr lang="en-US" sz="2800" b="1" dirty="0">
                <a:solidFill>
                  <a:srgbClr val="092B3A"/>
                </a:solidFill>
                <a:latin typeface="Aptos Display" pitchFamily="34" charset="0"/>
                <a:ea typeface="Aptos Display" pitchFamily="34" charset="-122"/>
                <a:cs typeface="Aptos Display" pitchFamily="34" charset="-120"/>
              </a:rPr>
              <a:t>AI will replace process. It will not replace judgement.</a:t>
            </a:r>
            <a:endParaRPr lang="en-US" sz="2800" dirty="0"/>
          </a:p>
        </p:txBody>
      </p:sp>
      <p:sp>
        <p:nvSpPr>
          <p:cNvPr id="4" name="Text 2"/>
          <p:cNvSpPr/>
          <p:nvPr/>
        </p:nvSpPr>
        <p:spPr>
          <a:xfrm>
            <a:off x="548640" y="1307592"/>
            <a:ext cx="10789920" cy="347472"/>
          </a:xfrm>
          <a:prstGeom prst="rect">
            <a:avLst/>
          </a:prstGeom>
          <a:noFill/>
          <a:ln/>
        </p:spPr>
        <p:txBody>
          <a:bodyPr wrap="square" lIns="0" tIns="0" rIns="0" bIns="0" rtlCol="0" anchor="ctr"/>
          <a:lstStyle/>
          <a:p>
            <a:pPr marL="0" indent="0">
              <a:buNone/>
            </a:pPr>
            <a:r>
              <a:rPr lang="en-US" sz="1500" dirty="0">
                <a:solidFill>
                  <a:srgbClr val="66747C"/>
                </a:solidFill>
              </a:rPr>
              <a:t>The broker advantage is human interpretation, supported by better tools.</a:t>
            </a:r>
            <a:endParaRPr lang="en-US" sz="1500" dirty="0"/>
          </a:p>
        </p:txBody>
      </p:sp>
      <p:pic>
        <p:nvPicPr>
          <p:cNvPr id="5" name="Image 0" descr="AI-generated illustration of a cow wearing smart glasses and using a compute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94360" y="1737360"/>
            <a:ext cx="5623560" cy="4434840"/>
          </a:xfrm>
          <a:prstGeom prst="rect">
            <a:avLst/>
          </a:prstGeom>
        </p:spPr>
      </p:pic>
      <p:sp>
        <p:nvSpPr>
          <p:cNvPr id="6" name="Text 3"/>
          <p:cNvSpPr/>
          <p:nvPr/>
        </p:nvSpPr>
        <p:spPr>
          <a:xfrm>
            <a:off x="6583680" y="1828800"/>
            <a:ext cx="2011680" cy="347472"/>
          </a:xfrm>
          <a:prstGeom prst="rect">
            <a:avLst/>
          </a:prstGeom>
          <a:noFill/>
          <a:ln/>
        </p:spPr>
        <p:txBody>
          <a:bodyPr wrap="square" lIns="0" tIns="0" rIns="0" bIns="0" rtlCol="0" anchor="ctr"/>
          <a:lstStyle/>
          <a:p>
            <a:pPr marL="0" indent="0">
              <a:buNone/>
            </a:pPr>
            <a:r>
              <a:rPr lang="en-US" sz="2000" b="1" dirty="0">
                <a:solidFill>
                  <a:srgbClr val="11B5AE"/>
                </a:solidFill>
              </a:rPr>
              <a:t>Automate</a:t>
            </a:r>
            <a:endParaRPr lang="en-US" sz="2000" dirty="0"/>
          </a:p>
        </p:txBody>
      </p:sp>
      <p:sp>
        <p:nvSpPr>
          <p:cNvPr id="7" name="Text 4"/>
          <p:cNvSpPr/>
          <p:nvPr/>
        </p:nvSpPr>
        <p:spPr>
          <a:xfrm>
            <a:off x="6583680" y="2331720"/>
            <a:ext cx="2194560" cy="1417320"/>
          </a:xfrm>
          <a:prstGeom prst="rect">
            <a:avLst/>
          </a:prstGeom>
          <a:noFill/>
          <a:ln/>
        </p:spPr>
        <p:txBody>
          <a:bodyPr wrap="square" lIns="0" tIns="0" rIns="0" bIns="0" rtlCol="0" anchor="ctr"/>
          <a:lstStyle/>
          <a:p>
            <a:pPr marL="0" indent="0">
              <a:buNone/>
            </a:pPr>
            <a:r>
              <a:rPr lang="en-US" sz="1400" dirty="0">
                <a:solidFill>
                  <a:srgbClr val="19323C"/>
                </a:solidFill>
              </a:rPr>
              <a:t>Data capture</a:t>
            </a:r>
            <a:endParaRPr lang="en-US" sz="1400" dirty="0"/>
          </a:p>
          <a:p>
            <a:pPr marL="0" indent="0">
              <a:buNone/>
            </a:pPr>
            <a:r>
              <a:rPr lang="en-US" sz="1400" dirty="0">
                <a:solidFill>
                  <a:srgbClr val="19323C"/>
                </a:solidFill>
              </a:rPr>
              <a:t>Client reminders</a:t>
            </a:r>
            <a:endParaRPr lang="en-US" sz="1400" dirty="0"/>
          </a:p>
          <a:p>
            <a:pPr marL="0" indent="0">
              <a:buNone/>
            </a:pPr>
            <a:r>
              <a:rPr lang="en-US" sz="1400" dirty="0">
                <a:solidFill>
                  <a:srgbClr val="19323C"/>
                </a:solidFill>
              </a:rPr>
              <a:t>Document triage</a:t>
            </a:r>
            <a:endParaRPr lang="en-US" sz="1400" dirty="0"/>
          </a:p>
          <a:p>
            <a:pPr marL="0" indent="0">
              <a:buNone/>
            </a:pPr>
            <a:r>
              <a:rPr lang="en-US" sz="1400" dirty="0">
                <a:solidFill>
                  <a:srgbClr val="19323C"/>
                </a:solidFill>
              </a:rPr>
              <a:t>Routine updates</a:t>
            </a:r>
            <a:endParaRPr lang="en-US" sz="1400" dirty="0"/>
          </a:p>
        </p:txBody>
      </p:sp>
      <p:sp>
        <p:nvSpPr>
          <p:cNvPr id="8" name="Text 5"/>
          <p:cNvSpPr/>
          <p:nvPr/>
        </p:nvSpPr>
        <p:spPr>
          <a:xfrm>
            <a:off x="9052560" y="1828800"/>
            <a:ext cx="2011680" cy="347472"/>
          </a:xfrm>
          <a:prstGeom prst="rect">
            <a:avLst/>
          </a:prstGeom>
          <a:noFill/>
          <a:ln/>
        </p:spPr>
        <p:txBody>
          <a:bodyPr wrap="square" lIns="0" tIns="0" rIns="0" bIns="0" rtlCol="0" anchor="ctr"/>
          <a:lstStyle/>
          <a:p>
            <a:pPr marL="0" indent="0">
              <a:buNone/>
            </a:pPr>
            <a:r>
              <a:rPr lang="en-US" sz="2000" b="1" dirty="0">
                <a:solidFill>
                  <a:srgbClr val="F2A900"/>
                </a:solidFill>
              </a:rPr>
              <a:t>Elevate</a:t>
            </a:r>
            <a:endParaRPr lang="en-US" sz="2000" dirty="0"/>
          </a:p>
        </p:txBody>
      </p:sp>
      <p:sp>
        <p:nvSpPr>
          <p:cNvPr id="9" name="Text 6"/>
          <p:cNvSpPr/>
          <p:nvPr/>
        </p:nvSpPr>
        <p:spPr>
          <a:xfrm>
            <a:off x="9052560" y="2331720"/>
            <a:ext cx="2194560" cy="1417320"/>
          </a:xfrm>
          <a:prstGeom prst="rect">
            <a:avLst/>
          </a:prstGeom>
          <a:noFill/>
          <a:ln/>
        </p:spPr>
        <p:txBody>
          <a:bodyPr wrap="square" lIns="0" tIns="0" rIns="0" bIns="0" rtlCol="0" anchor="ctr"/>
          <a:lstStyle/>
          <a:p>
            <a:pPr marL="0" indent="0">
              <a:buNone/>
            </a:pPr>
            <a:r>
              <a:rPr lang="en-US" sz="1400" dirty="0">
                <a:solidFill>
                  <a:srgbClr val="19323C"/>
                </a:solidFill>
              </a:rPr>
              <a:t>Case strategy</a:t>
            </a:r>
            <a:endParaRPr lang="en-US" sz="1400" dirty="0"/>
          </a:p>
          <a:p>
            <a:pPr marL="0" indent="0">
              <a:buNone/>
            </a:pPr>
            <a:r>
              <a:rPr lang="en-US" sz="1400" dirty="0">
                <a:solidFill>
                  <a:srgbClr val="19323C"/>
                </a:solidFill>
              </a:rPr>
              <a:t>Lender judgement</a:t>
            </a:r>
            <a:endParaRPr lang="en-US" sz="1400" dirty="0"/>
          </a:p>
          <a:p>
            <a:pPr marL="0" indent="0">
              <a:buNone/>
            </a:pPr>
            <a:r>
              <a:rPr lang="en-US" sz="1400" dirty="0">
                <a:solidFill>
                  <a:srgbClr val="19323C"/>
                </a:solidFill>
              </a:rPr>
              <a:t>Client confidence</a:t>
            </a:r>
            <a:endParaRPr lang="en-US" sz="1400" dirty="0"/>
          </a:p>
          <a:p>
            <a:pPr marL="0" indent="0">
              <a:buNone/>
            </a:pPr>
            <a:r>
              <a:rPr lang="en-US" sz="1400" dirty="0">
                <a:solidFill>
                  <a:srgbClr val="19323C"/>
                </a:solidFill>
              </a:rPr>
              <a:t>Trade-off decisions</a:t>
            </a:r>
            <a:endParaRPr lang="en-US" sz="1400" dirty="0"/>
          </a:p>
        </p:txBody>
      </p:sp>
      <p:sp>
        <p:nvSpPr>
          <p:cNvPr id="10" name="Shape 7"/>
          <p:cNvSpPr/>
          <p:nvPr/>
        </p:nvSpPr>
        <p:spPr>
          <a:xfrm>
            <a:off x="6583680" y="4160520"/>
            <a:ext cx="4663440" cy="1325880"/>
          </a:xfrm>
          <a:prstGeom prst="roundRect">
            <a:avLst>
              <a:gd name="adj" fmla="val 3448"/>
            </a:avLst>
          </a:prstGeom>
          <a:solidFill>
            <a:srgbClr val="E5F4F3"/>
          </a:solidFill>
          <a:ln w="12700">
            <a:solidFill>
              <a:srgbClr val="11B5AE"/>
            </a:solidFill>
            <a:prstDash val="solid"/>
          </a:ln>
        </p:spPr>
        <p:txBody>
          <a:bodyPr/>
          <a:lstStyle/>
          <a:p>
            <a:endParaRPr lang="en-GB"/>
          </a:p>
        </p:txBody>
      </p:sp>
      <p:sp>
        <p:nvSpPr>
          <p:cNvPr id="11" name="Text 8"/>
          <p:cNvSpPr/>
          <p:nvPr/>
        </p:nvSpPr>
        <p:spPr>
          <a:xfrm>
            <a:off x="6903720" y="4471416"/>
            <a:ext cx="4023360" cy="621792"/>
          </a:xfrm>
          <a:prstGeom prst="rect">
            <a:avLst/>
          </a:prstGeom>
          <a:noFill/>
          <a:ln/>
        </p:spPr>
        <p:txBody>
          <a:bodyPr wrap="square" lIns="0" tIns="0" rIns="0" bIns="0" rtlCol="0" anchor="ctr"/>
          <a:lstStyle/>
          <a:p>
            <a:pPr marL="0" indent="0" algn="ctr">
              <a:buNone/>
            </a:pPr>
            <a:r>
              <a:rPr lang="en-US" sz="2000" b="1" dirty="0">
                <a:solidFill>
                  <a:srgbClr val="092B3A"/>
                </a:solidFill>
              </a:rPr>
              <a:t>The winning broker uses technology to create more time for advice.</a:t>
            </a:r>
            <a:endParaRPr lang="en-US" sz="2000" dirty="0"/>
          </a:p>
        </p:txBody>
      </p:sp>
      <p:sp>
        <p:nvSpPr>
          <p:cNvPr id="25" name="Slide Number Placeholder 0"/>
          <p:cNvSpPr>
            <a:spLocks noGrp="1"/>
          </p:cNvSpPr>
          <p:nvPr>
            <p:ph type="sldNum" sz="quarter" idx="4294967295"/>
          </p:nvPr>
        </p:nvSpPr>
        <p:spPr>
          <a:xfrm>
            <a:off x="11750040" y="6510528"/>
            <a:ext cx="228600" cy="164592"/>
          </a:xfrm>
          <a:prstGeom prst="rect">
            <a:avLst/>
          </a:prstGeom>
          <a:extLst>
            <a:ext uri="{C572A759-6A51-4108-AA02-DFA0A04FC94B}">
              <ma14:wrappingTextBoxFlag xmlns:ma14="http://schemas.microsoft.com/office/mac/drawingml/2011/main" xmlns="" val="0"/>
            </a:ext>
          </a:extLst>
        </p:spPr>
        <p:txBody>
          <a:bodyPr/>
          <a:lstStyle>
            <a:lvl1pPr>
              <a:defRPr sz="800">
                <a:solidFill>
                  <a:srgbClr val="66747C"/>
                </a:solidFill>
                <a:latin typeface="Aptos"/>
                <a:ea typeface="Aptos"/>
                <a:cs typeface="Aptos"/>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0">
    <p:bg>
      <p:bgPr>
        <a:solidFill>
          <a:srgbClr val="002D4F"/>
        </a:solidFill>
        <a:effectLst/>
      </p:bgPr>
    </p:bg>
    <p:spTree>
      <p:nvGrpSpPr>
        <p:cNvPr id="1" name=""/>
        <p:cNvGrpSpPr/>
        <p:nvPr/>
      </p:nvGrpSpPr>
      <p:grpSpPr>
        <a:xfrm>
          <a:off x="0" y="0"/>
          <a:ext cx="1" cy="1"/>
          <a:chOff x="0" y="0"/>
          <a:chExt cx="1" cy="1"/>
        </a:xfrm>
      </p:grpSpPr>
      <p:sp>
        <p:nvSpPr>
          <p:cNvPr id="4" name="Shape 1"/>
          <p:cNvSpPr/>
          <p:nvPr/>
        </p:nvSpPr>
        <p:spPr>
          <a:xfrm>
            <a:off x="658368" y="640080"/>
            <a:ext cx="5715000" cy="5440680"/>
          </a:xfrm>
          <a:prstGeom prst="roundRect">
            <a:avLst>
              <a:gd name="adj" fmla="val 840"/>
            </a:avLst>
          </a:prstGeom>
          <a:solidFill>
            <a:srgbClr val="002D4F">
              <a:alpha val="92000"/>
            </a:srgbClr>
          </a:solidFill>
          <a:ln w="15240">
            <a:solidFill>
              <a:srgbClr val="11B5AE">
                <a:alpha val="80000"/>
              </a:srgbClr>
            </a:solidFill>
            <a:prstDash val="solid"/>
          </a:ln>
        </p:spPr>
        <p:txBody>
          <a:bodyPr/>
          <a:lstStyle/>
          <a:p>
            <a:endParaRPr lang="en-GB"/>
          </a:p>
        </p:txBody>
      </p:sp>
      <p:sp>
        <p:nvSpPr>
          <p:cNvPr id="5" name="Text 2"/>
          <p:cNvSpPr/>
          <p:nvPr/>
        </p:nvSpPr>
        <p:spPr>
          <a:xfrm>
            <a:off x="960120" y="1033272"/>
            <a:ext cx="4389120" cy="256032"/>
          </a:xfrm>
          <a:prstGeom prst="rect">
            <a:avLst/>
          </a:prstGeom>
          <a:noFill/>
          <a:ln/>
        </p:spPr>
        <p:txBody>
          <a:bodyPr wrap="square" lIns="0" tIns="0" rIns="0" bIns="0" rtlCol="0" anchor="ctr"/>
          <a:lstStyle/>
          <a:p>
            <a:pPr marL="0" indent="0">
              <a:buNone/>
            </a:pPr>
            <a:r>
              <a:rPr lang="en-US" sz="1200" b="1" kern="0" spc="170" dirty="0">
                <a:solidFill>
                  <a:srgbClr val="11B5AE"/>
                </a:solidFill>
              </a:rPr>
              <a:t>THE CLOSING THOUGHT</a:t>
            </a:r>
            <a:endParaRPr lang="en-US" sz="1200" dirty="0"/>
          </a:p>
        </p:txBody>
      </p:sp>
      <p:sp>
        <p:nvSpPr>
          <p:cNvPr id="6" name="Text 3"/>
          <p:cNvSpPr/>
          <p:nvPr/>
        </p:nvSpPr>
        <p:spPr>
          <a:xfrm>
            <a:off x="960120" y="1536192"/>
            <a:ext cx="4937760" cy="1143000"/>
          </a:xfrm>
          <a:prstGeom prst="rect">
            <a:avLst/>
          </a:prstGeom>
          <a:noFill/>
          <a:ln/>
        </p:spPr>
        <p:txBody>
          <a:bodyPr wrap="square" lIns="0" tIns="0" rIns="0" bIns="0" rtlCol="0" anchor="ctr"/>
          <a:lstStyle/>
          <a:p>
            <a:pPr marL="0" indent="0">
              <a:buNone/>
            </a:pPr>
            <a:r>
              <a:rPr lang="en-US" sz="3100" b="1" dirty="0">
                <a:solidFill>
                  <a:srgbClr val="FFFFFF"/>
                </a:solidFill>
              </a:rPr>
              <a:t>The specialist market is growing because customers need it to.</a:t>
            </a:r>
            <a:endParaRPr lang="en-US" sz="3100" dirty="0"/>
          </a:p>
        </p:txBody>
      </p:sp>
      <p:sp>
        <p:nvSpPr>
          <p:cNvPr id="7" name="Text 4"/>
          <p:cNvSpPr/>
          <p:nvPr/>
        </p:nvSpPr>
        <p:spPr>
          <a:xfrm>
            <a:off x="960120" y="2971800"/>
            <a:ext cx="4754880" cy="1417320"/>
          </a:xfrm>
          <a:prstGeom prst="rect">
            <a:avLst/>
          </a:prstGeom>
          <a:noFill/>
          <a:ln/>
        </p:spPr>
        <p:txBody>
          <a:bodyPr wrap="square" lIns="0" tIns="0" rIns="0" bIns="0" rtlCol="0" anchor="ctr"/>
          <a:lstStyle/>
          <a:p>
            <a:pPr marL="0" indent="0">
              <a:buNone/>
            </a:pPr>
            <a:r>
              <a:rPr lang="en-US" sz="2000" dirty="0">
                <a:solidFill>
                  <a:srgbClr val="E5EFF1"/>
                </a:solidFill>
              </a:rPr>
              <a:t>The winner will not simply source the cheapest rate.</a:t>
            </a:r>
            <a:endParaRPr lang="en-US" sz="2000" dirty="0"/>
          </a:p>
          <a:p>
            <a:pPr marL="0" indent="0">
              <a:buNone/>
            </a:pPr>
            <a:endParaRPr lang="en-US" sz="2000" dirty="0"/>
          </a:p>
          <a:p>
            <a:pPr marL="0" indent="0">
              <a:buNone/>
            </a:pPr>
            <a:r>
              <a:rPr lang="en-US" sz="2000" dirty="0">
                <a:solidFill>
                  <a:srgbClr val="E5EFF1"/>
                </a:solidFill>
              </a:rPr>
              <a:t>It will be the broker who can solve the most complex problems.</a:t>
            </a:r>
            <a:endParaRPr lang="en-US" sz="2000" dirty="0"/>
          </a:p>
        </p:txBody>
      </p:sp>
      <p:sp>
        <p:nvSpPr>
          <p:cNvPr id="8" name="Text 5"/>
          <p:cNvSpPr/>
          <p:nvPr/>
        </p:nvSpPr>
        <p:spPr>
          <a:xfrm>
            <a:off x="960120" y="5138928"/>
            <a:ext cx="3840480" cy="329184"/>
          </a:xfrm>
          <a:prstGeom prst="rect">
            <a:avLst/>
          </a:prstGeom>
          <a:noFill/>
          <a:ln/>
        </p:spPr>
        <p:txBody>
          <a:bodyPr wrap="square" lIns="0" tIns="0" rIns="0" bIns="0" rtlCol="0" anchor="ctr"/>
          <a:lstStyle/>
          <a:p>
            <a:pPr marL="0" indent="0">
              <a:buNone/>
            </a:pPr>
            <a:r>
              <a:rPr lang="en-US" sz="1700" b="1" dirty="0">
                <a:solidFill>
                  <a:srgbClr val="61B49D"/>
                </a:solidFill>
              </a:rPr>
              <a:t>Making mortgages happen.</a:t>
            </a:r>
            <a:endParaRPr lang="en-US" sz="1700" dirty="0">
              <a:solidFill>
                <a:srgbClr val="61B49D"/>
              </a:solidFill>
            </a:endParaRPr>
          </a:p>
        </p:txBody>
      </p:sp>
      <p:sp>
        <p:nvSpPr>
          <p:cNvPr id="9" name="Text 6"/>
          <p:cNvSpPr/>
          <p:nvPr/>
        </p:nvSpPr>
        <p:spPr>
          <a:xfrm>
            <a:off x="960120" y="5577840"/>
            <a:ext cx="3840480" cy="274320"/>
          </a:xfrm>
          <a:prstGeom prst="rect">
            <a:avLst/>
          </a:prstGeom>
          <a:noFill/>
          <a:ln/>
        </p:spPr>
        <p:txBody>
          <a:bodyPr wrap="square" lIns="0" tIns="0" rIns="0" bIns="0" rtlCol="0" anchor="ctr"/>
          <a:lstStyle/>
          <a:p>
            <a:pPr marL="0" indent="0">
              <a:buNone/>
            </a:pPr>
            <a:r>
              <a:rPr lang="en-US" sz="1200" dirty="0">
                <a:solidFill>
                  <a:srgbClr val="FFFFFF"/>
                </a:solidFill>
              </a:rPr>
              <a:t>Grant Hendry  |  Foundation</a:t>
            </a:r>
            <a:endParaRPr lang="en-US" sz="1200" dirty="0"/>
          </a:p>
        </p:txBody>
      </p:sp>
      <p:pic>
        <p:nvPicPr>
          <p:cNvPr id="11" name="Picture 10" descr="A logo with white and blue stripes&#10;&#10;AI-generated content may be incorrect.">
            <a:extLst>
              <a:ext uri="{FF2B5EF4-FFF2-40B4-BE49-F238E27FC236}">
                <a16:creationId xmlns:a16="http://schemas.microsoft.com/office/drawing/2014/main" id="{F79A514F-69F4-FB85-CC58-9A284DE508D2}"/>
              </a:ext>
            </a:extLst>
          </p:cNvPr>
          <p:cNvPicPr>
            <a:picLocks noChangeAspect="1"/>
          </p:cNvPicPr>
          <p:nvPr/>
        </p:nvPicPr>
        <p:blipFill>
          <a:blip r:embed="rId3"/>
          <a:srcRect t="7949"/>
          <a:stretch>
            <a:fillRect/>
          </a:stretch>
        </p:blipFill>
        <p:spPr>
          <a:xfrm>
            <a:off x="9079566" y="5369719"/>
            <a:ext cx="3112434" cy="148828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4255</Words>
  <Application>Microsoft Office PowerPoint</Application>
  <PresentationFormat>Widescreen</PresentationFormat>
  <Paragraphs>427</Paragraphs>
  <Slides>15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Foundation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Specialist Market: Complexity Creates Opportunity</dc:title>
  <dc:subject>Complete FS Annual Conference</dc:subject>
  <dc:creator>Grant Hendry</dc:creator>
  <cp:lastModifiedBy>Jason Long</cp:lastModifiedBy>
  <cp:revision>4</cp:revision>
  <dcterms:created xsi:type="dcterms:W3CDTF">2026-08-24T15:15:13Z</dcterms:created>
  <dcterms:modified xsi:type="dcterms:W3CDTF">2026-10-23T10:30:39Z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12d2ece-fdfa-4e56-96b0-fdfa70c25888_Enabled">
    <vt:lpwstr>true</vt:lpwstr>
  </property>
  <property fmtid="{D5CDD505-2E9C-101B-9397-08002B2CF9AE}" pid="3" name="MSIP_Label_012d2ece-fdfa-4e56-96b0-fdfa70c25888_SetDate">
    <vt:lpwstr>2026-10-19T21:18:52Z</vt:lpwstr>
  </property>
  <property fmtid="{D5CDD505-2E9C-101B-9397-08002B2CF9AE}" pid="4" name="MSIP_Label_012d2ece-fdfa-4e56-96b0-fdfa70c25888_Method">
    <vt:lpwstr>Privileged</vt:lpwstr>
  </property>
  <property fmtid="{D5CDD505-2E9C-101B-9397-08002B2CF9AE}" pid="5" name="MSIP_Label_012d2ece-fdfa-4e56-96b0-fdfa70c25888_Name">
    <vt:lpwstr>012d2ece-fdfa-4e56-96b0-fdfa70c25888</vt:lpwstr>
  </property>
  <property fmtid="{D5CDD505-2E9C-101B-9397-08002B2CF9AE}" pid="6" name="MSIP_Label_012d2ece-fdfa-4e56-96b0-fdfa70c25888_SiteId">
    <vt:lpwstr>93dd0245-cda8-4858-b4ee-adc33c09a3f9</vt:lpwstr>
  </property>
  <property fmtid="{D5CDD505-2E9C-101B-9397-08002B2CF9AE}" pid="7" name="MSIP_Label_012d2ece-fdfa-4e56-96b0-fdfa70c25888_ActionId">
    <vt:lpwstr>a85feefb-e45e-4c37-ba8e-79a0a7b27461</vt:lpwstr>
  </property>
  <property fmtid="{D5CDD505-2E9C-101B-9397-08002B2CF9AE}" pid="8" name="MSIP_Label_012d2ece-fdfa-4e56-96b0-fdfa70c25888_ContentBits">
    <vt:lpwstr>0</vt:lpwstr>
  </property>
  <property fmtid="{D5CDD505-2E9C-101B-9397-08002B2CF9AE}" pid="9" name="MSIP_Label_012d2ece-fdfa-4e56-96b0-fdfa70c25888_Tag">
    <vt:lpwstr>10, 0, 1, 1</vt:lpwstr>
  </property>
</Properties>
</file>